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 id="2147483672" r:id="rId3"/>
    <p:sldMasterId id="2147483681" r:id="rId4"/>
  </p:sldMasterIdLst>
  <p:notesMasterIdLst>
    <p:notesMasterId r:id="rId29"/>
  </p:notesMasterIdLst>
  <p:sldIdLst>
    <p:sldId id="269" r:id="rId5"/>
    <p:sldId id="332" r:id="rId6"/>
    <p:sldId id="339" r:id="rId7"/>
    <p:sldId id="343" r:id="rId8"/>
    <p:sldId id="344" r:id="rId9"/>
    <p:sldId id="335" r:id="rId10"/>
    <p:sldId id="355" r:id="rId11"/>
    <p:sldId id="336" r:id="rId12"/>
    <p:sldId id="337" r:id="rId13"/>
    <p:sldId id="333" r:id="rId14"/>
    <p:sldId id="331" r:id="rId15"/>
    <p:sldId id="356" r:id="rId16"/>
    <p:sldId id="338" r:id="rId17"/>
    <p:sldId id="334" r:id="rId18"/>
    <p:sldId id="342" r:id="rId19"/>
    <p:sldId id="340" r:id="rId20"/>
    <p:sldId id="341" r:id="rId21"/>
    <p:sldId id="346" r:id="rId22"/>
    <p:sldId id="347" r:id="rId23"/>
    <p:sldId id="348" r:id="rId24"/>
    <p:sldId id="349" r:id="rId25"/>
    <p:sldId id="357" r:id="rId26"/>
    <p:sldId id="350" r:id="rId27"/>
    <p:sldId id="358" r:id="rId28"/>
  </p:sldIdLst>
  <p:sldSz cx="12192000" cy="6858000"/>
  <p:notesSz cx="6799263" cy="98758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orient="horz" pos="4065" userDrawn="1">
          <p15:clr>
            <a:srgbClr val="A4A3A4"/>
          </p15:clr>
        </p15:guide>
        <p15:guide id="3" orient="horz" pos="890" userDrawn="1">
          <p15:clr>
            <a:srgbClr val="A4A3A4"/>
          </p15:clr>
        </p15:guide>
        <p15:guide id="4" orient="horz" pos="1525" userDrawn="1">
          <p15:clr>
            <a:srgbClr val="A4A3A4"/>
          </p15:clr>
        </p15:guide>
        <p15:guide id="5" orient="horz" pos="255" userDrawn="1">
          <p15:clr>
            <a:srgbClr val="A4A3A4"/>
          </p15:clr>
        </p15:guide>
        <p15:guide id="7" pos="347" userDrawn="1">
          <p15:clr>
            <a:srgbClr val="A4A3A4"/>
          </p15:clr>
        </p15:guide>
        <p15:guide id="8" pos="7333" userDrawn="1">
          <p15:clr>
            <a:srgbClr val="A4A3A4"/>
          </p15:clr>
        </p15:guide>
        <p15:guide id="9" pos="665" userDrawn="1">
          <p15:clr>
            <a:srgbClr val="A4A3A4"/>
          </p15:clr>
        </p15:guide>
        <p15:guide id="13" pos="3840" userDrawn="1">
          <p15:clr>
            <a:srgbClr val="A4A3A4"/>
          </p15:clr>
        </p15:guide>
        <p15:guide id="14" orient="horz" pos="2795" userDrawn="1">
          <p15:clr>
            <a:srgbClr val="A4A3A4"/>
          </p15:clr>
        </p15:guide>
        <p15:guide id="15" orient="horz" pos="3430" userDrawn="1">
          <p15:clr>
            <a:srgbClr val="A4A3A4"/>
          </p15:clr>
        </p15:guide>
        <p15:guide id="16" pos="4475" userDrawn="1">
          <p15:clr>
            <a:srgbClr val="A4A3A4"/>
          </p15:clr>
        </p15:guide>
        <p15:guide id="17" pos="5111" userDrawn="1">
          <p15:clr>
            <a:srgbClr val="A4A3A4"/>
          </p15:clr>
        </p15:guide>
        <p15:guide id="18" pos="5745" userDrawn="1">
          <p15:clr>
            <a:srgbClr val="A4A3A4"/>
          </p15:clr>
        </p15:guide>
        <p15:guide id="19" pos="6380" userDrawn="1">
          <p15:clr>
            <a:srgbClr val="A4A3A4"/>
          </p15:clr>
        </p15:guide>
        <p15:guide id="20" pos="7015" userDrawn="1">
          <p15:clr>
            <a:srgbClr val="A4A3A4"/>
          </p15:clr>
        </p15:guide>
        <p15:guide id="21" pos="1300" userDrawn="1">
          <p15:clr>
            <a:srgbClr val="A4A3A4"/>
          </p15:clr>
        </p15:guide>
        <p15:guide id="22" pos="1935" userDrawn="1">
          <p15:clr>
            <a:srgbClr val="A4A3A4"/>
          </p15:clr>
        </p15:guide>
        <p15:guide id="23" pos="2571" userDrawn="1">
          <p15:clr>
            <a:srgbClr val="A4A3A4"/>
          </p15:clr>
        </p15:guide>
        <p15:guide id="24" pos="3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74"/>
    <a:srgbClr val="A41404"/>
    <a:srgbClr val="00425C"/>
    <a:srgbClr val="004764"/>
    <a:srgbClr val="006E9A"/>
    <a:srgbClr val="00658E"/>
    <a:srgbClr val="005D82"/>
    <a:srgbClr val="006086"/>
    <a:srgbClr val="006B96"/>
    <a:srgbClr val="0063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5" autoAdjust="0"/>
    <p:restoredTop sz="68402" autoAdjust="0"/>
  </p:normalViewPr>
  <p:slideViewPr>
    <p:cSldViewPr>
      <p:cViewPr varScale="1">
        <p:scale>
          <a:sx n="111" d="100"/>
          <a:sy n="111" d="100"/>
        </p:scale>
        <p:origin x="780" y="96"/>
      </p:cViewPr>
      <p:guideLst>
        <p:guide orient="horz" pos="2160"/>
        <p:guide orient="horz" pos="4065"/>
        <p:guide orient="horz" pos="890"/>
        <p:guide orient="horz" pos="1525"/>
        <p:guide orient="horz" pos="255"/>
        <p:guide pos="347"/>
        <p:guide pos="7333"/>
        <p:guide pos="665"/>
        <p:guide pos="3840"/>
        <p:guide orient="horz" pos="2795"/>
        <p:guide orient="horz" pos="3430"/>
        <p:guide pos="4475"/>
        <p:guide pos="5111"/>
        <p:guide pos="5745"/>
        <p:guide pos="6380"/>
        <p:guide pos="7015"/>
        <p:guide pos="1300"/>
        <p:guide pos="1935"/>
        <p:guide pos="2571"/>
        <p:guide pos="3205"/>
      </p:guideLst>
    </p:cSldViewPr>
  </p:slideViewPr>
  <p:notesTextViewPr>
    <p:cViewPr>
      <p:scale>
        <a:sx n="3" d="2"/>
        <a:sy n="3" d="2"/>
      </p:scale>
      <p:origin x="0" y="0"/>
    </p:cViewPr>
  </p:notesText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1"/>
            <a:ext cx="2946347" cy="495507"/>
          </a:xfrm>
          <a:prstGeom prst="rect">
            <a:avLst/>
          </a:prstGeom>
        </p:spPr>
        <p:txBody>
          <a:bodyPr vert="horz" lIns="91030" tIns="45516" rIns="91030" bIns="45516" rtlCol="0"/>
          <a:lstStyle>
            <a:lvl1pPr algn="l">
              <a:defRPr sz="1100"/>
            </a:lvl1pPr>
          </a:lstStyle>
          <a:p>
            <a:endParaRPr lang="sv-SE"/>
          </a:p>
        </p:txBody>
      </p:sp>
      <p:sp>
        <p:nvSpPr>
          <p:cNvPr id="3" name="Platshållare för datum 2"/>
          <p:cNvSpPr>
            <a:spLocks noGrp="1"/>
          </p:cNvSpPr>
          <p:nvPr>
            <p:ph type="dt" idx="1"/>
          </p:nvPr>
        </p:nvSpPr>
        <p:spPr>
          <a:xfrm>
            <a:off x="3851343" y="1"/>
            <a:ext cx="2946347" cy="495507"/>
          </a:xfrm>
          <a:prstGeom prst="rect">
            <a:avLst/>
          </a:prstGeom>
        </p:spPr>
        <p:txBody>
          <a:bodyPr vert="horz" lIns="91030" tIns="45516" rIns="91030" bIns="45516" rtlCol="0"/>
          <a:lstStyle>
            <a:lvl1pPr algn="r">
              <a:defRPr sz="1100"/>
            </a:lvl1pPr>
          </a:lstStyle>
          <a:p>
            <a:fld id="{087AECAB-E57F-43F3-AF5F-F9B357D5244A}" type="datetimeFigureOut">
              <a:rPr lang="sv-SE" smtClean="0"/>
              <a:t>2026-01-27</a:t>
            </a:fld>
            <a:endParaRPr lang="sv-SE"/>
          </a:p>
        </p:txBody>
      </p:sp>
      <p:sp>
        <p:nvSpPr>
          <p:cNvPr id="4" name="Platshållare för bildobjekt 3"/>
          <p:cNvSpPr>
            <a:spLocks noGrp="1" noRot="1" noChangeAspect="1"/>
          </p:cNvSpPr>
          <p:nvPr>
            <p:ph type="sldImg" idx="2"/>
          </p:nvPr>
        </p:nvSpPr>
        <p:spPr>
          <a:xfrm>
            <a:off x="438150" y="1235075"/>
            <a:ext cx="5922963" cy="3332163"/>
          </a:xfrm>
          <a:prstGeom prst="rect">
            <a:avLst/>
          </a:prstGeom>
          <a:noFill/>
          <a:ln w="12700">
            <a:solidFill>
              <a:prstClr val="black"/>
            </a:solidFill>
          </a:ln>
        </p:spPr>
        <p:txBody>
          <a:bodyPr vert="horz" lIns="91030" tIns="45516" rIns="91030" bIns="45516" rtlCol="0" anchor="ctr"/>
          <a:lstStyle/>
          <a:p>
            <a:endParaRPr lang="sv-SE"/>
          </a:p>
        </p:txBody>
      </p:sp>
      <p:sp>
        <p:nvSpPr>
          <p:cNvPr id="5" name="Platshållare för anteckningar 4"/>
          <p:cNvSpPr>
            <a:spLocks noGrp="1"/>
          </p:cNvSpPr>
          <p:nvPr>
            <p:ph type="body" sz="quarter" idx="3"/>
          </p:nvPr>
        </p:nvSpPr>
        <p:spPr>
          <a:xfrm>
            <a:off x="679927" y="4752749"/>
            <a:ext cx="5439410" cy="3888610"/>
          </a:xfrm>
          <a:prstGeom prst="rect">
            <a:avLst/>
          </a:prstGeom>
        </p:spPr>
        <p:txBody>
          <a:bodyPr vert="horz" lIns="91030" tIns="45516" rIns="91030" bIns="45516"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380334"/>
            <a:ext cx="2946347" cy="495506"/>
          </a:xfrm>
          <a:prstGeom prst="rect">
            <a:avLst/>
          </a:prstGeom>
        </p:spPr>
        <p:txBody>
          <a:bodyPr vert="horz" lIns="91030" tIns="45516" rIns="91030" bIns="45516" rtlCol="0" anchor="b"/>
          <a:lstStyle>
            <a:lvl1pPr algn="l">
              <a:defRPr sz="1100"/>
            </a:lvl1pPr>
          </a:lstStyle>
          <a:p>
            <a:endParaRPr lang="sv-SE"/>
          </a:p>
        </p:txBody>
      </p:sp>
      <p:sp>
        <p:nvSpPr>
          <p:cNvPr id="7" name="Platshållare för bildnummer 6"/>
          <p:cNvSpPr>
            <a:spLocks noGrp="1"/>
          </p:cNvSpPr>
          <p:nvPr>
            <p:ph type="sldNum" sz="quarter" idx="5"/>
          </p:nvPr>
        </p:nvSpPr>
        <p:spPr>
          <a:xfrm>
            <a:off x="3851343" y="9380334"/>
            <a:ext cx="2946347" cy="495506"/>
          </a:xfrm>
          <a:prstGeom prst="rect">
            <a:avLst/>
          </a:prstGeom>
        </p:spPr>
        <p:txBody>
          <a:bodyPr vert="horz" lIns="91030" tIns="45516" rIns="91030" bIns="45516" rtlCol="0" anchor="b"/>
          <a:lstStyle>
            <a:lvl1pPr algn="r">
              <a:defRPr sz="1100"/>
            </a:lvl1pPr>
          </a:lstStyle>
          <a:p>
            <a:fld id="{CEECEBBA-4218-46A0-B0E7-F14573B44EA0}" type="slidenum">
              <a:rPr lang="sv-SE" smtClean="0"/>
              <a:t>‹#›</a:t>
            </a:fld>
            <a:endParaRPr lang="sv-SE"/>
          </a:p>
        </p:txBody>
      </p:sp>
    </p:spTree>
    <p:extLst>
      <p:ext uri="{BB962C8B-B14F-4D97-AF65-F5344CB8AC3E}">
        <p14:creationId xmlns:p14="http://schemas.microsoft.com/office/powerpoint/2010/main" val="108451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438150" y="1235075"/>
            <a:ext cx="5922963" cy="3332163"/>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EECEBBA-4218-46A0-B0E7-F14573B44EA0}" type="slidenum">
              <a:rPr lang="sv-SE" smtClean="0"/>
              <a:t>1</a:t>
            </a:fld>
            <a:endParaRPr lang="sv-SE"/>
          </a:p>
        </p:txBody>
      </p:sp>
    </p:spTree>
    <p:extLst>
      <p:ext uri="{BB962C8B-B14F-4D97-AF65-F5344CB8AC3E}">
        <p14:creationId xmlns:p14="http://schemas.microsoft.com/office/powerpoint/2010/main" val="2438380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sida">
    <p:spTree>
      <p:nvGrpSpPr>
        <p:cNvPr id="1" name=""/>
        <p:cNvGrpSpPr/>
        <p:nvPr/>
      </p:nvGrpSpPr>
      <p:grpSpPr>
        <a:xfrm>
          <a:off x="0" y="0"/>
          <a:ext cx="0" cy="0"/>
          <a:chOff x="0" y="0"/>
          <a:chExt cx="0" cy="0"/>
        </a:xfrm>
      </p:grpSpPr>
      <p:sp>
        <p:nvSpPr>
          <p:cNvPr id="4" name="Platshållare för rubrik 13"/>
          <p:cNvSpPr>
            <a:spLocks noGrp="1"/>
          </p:cNvSpPr>
          <p:nvPr>
            <p:ph type="title"/>
          </p:nvPr>
        </p:nvSpPr>
        <p:spPr>
          <a:xfrm>
            <a:off x="540000" y="1404000"/>
            <a:ext cx="11088000" cy="1008000"/>
          </a:xfrm>
          <a:prstGeom prst="rect">
            <a:avLst/>
          </a:prstGeom>
        </p:spPr>
        <p:txBody>
          <a:bodyPr vert="horz" lIns="0" tIns="0" rIns="0" bIns="0" rtlCol="0" anchor="b" anchorCtr="0">
            <a:normAutofit/>
          </a:bodyPr>
          <a:lstStyle>
            <a:lvl1pPr>
              <a:defRPr sz="3600">
                <a:solidFill>
                  <a:schemeClr val="bg1"/>
                </a:solidFill>
              </a:defRPr>
            </a:lvl1pPr>
          </a:lstStyle>
          <a:p>
            <a:r>
              <a:rPr lang="sv-SE"/>
              <a:t>Klicka här för att ändra format</a:t>
            </a:r>
            <a:endParaRPr lang="sv-SE" dirty="0"/>
          </a:p>
        </p:txBody>
      </p:sp>
      <p:sp>
        <p:nvSpPr>
          <p:cNvPr id="5" name="Platshållare för text 12"/>
          <p:cNvSpPr>
            <a:spLocks noGrp="1"/>
          </p:cNvSpPr>
          <p:nvPr>
            <p:ph type="body" sz="quarter" idx="10"/>
          </p:nvPr>
        </p:nvSpPr>
        <p:spPr>
          <a:xfrm>
            <a:off x="540001" y="2916238"/>
            <a:ext cx="11088000" cy="1088826"/>
          </a:xfrm>
          <a:prstGeom prst="rect">
            <a:avLst/>
          </a:prstGeom>
        </p:spPr>
        <p:txBody>
          <a:bodyPr lIns="0" tIns="0" rIns="0" bIns="0"/>
          <a:lstStyle>
            <a:lvl1pPr marL="0" indent="0" algn="ctr">
              <a:spcAft>
                <a:spcPts val="1200"/>
              </a:spcAft>
              <a:buFont typeface="Arial" panose="020B0604020202020204" pitchFamily="34" charset="0"/>
              <a:buNone/>
              <a:defRPr sz="2400">
                <a:solidFill>
                  <a:schemeClr val="bg1"/>
                </a:solidFill>
              </a:defRPr>
            </a:lvl1pPr>
            <a:lvl2pPr marL="0" indent="0" algn="ctr">
              <a:spcAft>
                <a:spcPts val="1200"/>
              </a:spcAft>
              <a:buNone/>
              <a:defRPr sz="2400">
                <a:solidFill>
                  <a:schemeClr val="bg1"/>
                </a:solidFill>
              </a:defRPr>
            </a:lvl2pPr>
            <a:lvl3pPr marL="0" indent="0" algn="ctr">
              <a:spcAft>
                <a:spcPts val="1200"/>
              </a:spcAft>
              <a:buNone/>
              <a:defRPr sz="2400">
                <a:solidFill>
                  <a:schemeClr val="bg1"/>
                </a:solidFill>
              </a:defRPr>
            </a:lvl3pPr>
            <a:lvl4pPr marL="0" indent="0" algn="ctr">
              <a:spcAft>
                <a:spcPts val="1200"/>
              </a:spcAft>
              <a:buNone/>
              <a:defRPr sz="2400">
                <a:solidFill>
                  <a:schemeClr val="bg1"/>
                </a:solidFill>
              </a:defRPr>
            </a:lvl4pPr>
            <a:lvl5pPr marL="0" indent="0" algn="ctr">
              <a:spcAft>
                <a:spcPts val="1200"/>
              </a:spcAft>
              <a:buNone/>
              <a:defRPr sz="2400">
                <a:solidFill>
                  <a:schemeClr val="bg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568213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vsnittsrubrik botten">
    <p:spTree>
      <p:nvGrpSpPr>
        <p:cNvPr id="1" name=""/>
        <p:cNvGrpSpPr/>
        <p:nvPr/>
      </p:nvGrpSpPr>
      <p:grpSpPr>
        <a:xfrm>
          <a:off x="0" y="0"/>
          <a:ext cx="0" cy="0"/>
          <a:chOff x="0" y="0"/>
          <a:chExt cx="0" cy="0"/>
        </a:xfrm>
      </p:grpSpPr>
      <p:sp>
        <p:nvSpPr>
          <p:cNvPr id="4" name="Rubrik 1"/>
          <p:cNvSpPr>
            <a:spLocks noGrp="1"/>
          </p:cNvSpPr>
          <p:nvPr>
            <p:ph type="title"/>
          </p:nvPr>
        </p:nvSpPr>
        <p:spPr>
          <a:xfrm>
            <a:off x="540000" y="3924000"/>
            <a:ext cx="7056000" cy="1008000"/>
          </a:xfrm>
          <a:prstGeom prst="rect">
            <a:avLst/>
          </a:prstGeom>
        </p:spPr>
        <p:txBody>
          <a:bodyPr lIns="0" tIns="0" rIns="0" bIns="0" anchor="t">
            <a:noAutofit/>
          </a:bodyPr>
          <a:lstStyle>
            <a:lvl1pPr algn="l">
              <a:defRPr sz="2400" b="0" cap="none" baseline="0">
                <a:solidFill>
                  <a:schemeClr val="bg1"/>
                </a:solidFill>
              </a:defRPr>
            </a:lvl1pPr>
          </a:lstStyle>
          <a:p>
            <a:r>
              <a:rPr lang="sv-SE" dirty="0"/>
              <a:t>Klicka här för att ändra format</a:t>
            </a:r>
          </a:p>
        </p:txBody>
      </p:sp>
      <p:sp>
        <p:nvSpPr>
          <p:cNvPr id="5" name="Platshållare för text 2"/>
          <p:cNvSpPr>
            <a:spLocks noGrp="1"/>
          </p:cNvSpPr>
          <p:nvPr>
            <p:ph type="body" idx="1"/>
          </p:nvPr>
        </p:nvSpPr>
        <p:spPr>
          <a:xfrm>
            <a:off x="539749" y="1908000"/>
            <a:ext cx="8064000" cy="1512000"/>
          </a:xfrm>
          <a:prstGeom prst="rect">
            <a:avLst/>
          </a:prstGeom>
        </p:spPr>
        <p:txBody>
          <a:bodyPr lIns="0" tIns="0" rIns="0" bIns="0" anchor="b">
            <a:noAutofit/>
          </a:bodyPr>
          <a:lstStyle>
            <a:lvl1pPr marL="0" indent="0">
              <a:spcAft>
                <a:spcPts val="800"/>
              </a:spcAft>
              <a:buNone/>
              <a:defRPr sz="1800">
                <a:solidFill>
                  <a:schemeClr val="bg1"/>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3784898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4"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defRPr sz="2400" cap="none" baseline="0">
                <a:solidFill>
                  <a:schemeClr val="bg1"/>
                </a:solidFill>
              </a:defRPr>
            </a:lvl1pPr>
          </a:lstStyle>
          <a:p>
            <a:r>
              <a:rPr lang="sv-SE" dirty="0"/>
              <a:t>Klicka här för att ändra format</a:t>
            </a:r>
          </a:p>
        </p:txBody>
      </p:sp>
      <p:sp>
        <p:nvSpPr>
          <p:cNvPr id="5" name="Platshållare för text 7"/>
          <p:cNvSpPr>
            <a:spLocks noGrp="1"/>
          </p:cNvSpPr>
          <p:nvPr>
            <p:ph type="body" sz="quarter" idx="10"/>
          </p:nvPr>
        </p:nvSpPr>
        <p:spPr>
          <a:xfrm>
            <a:off x="539751" y="1908000"/>
            <a:ext cx="10080000" cy="4032000"/>
          </a:xfrm>
          <a:prstGeom prst="rect">
            <a:avLst/>
          </a:prstGeom>
        </p:spPr>
        <p:txBody>
          <a:bodyPr lIns="0" tIns="0" rIns="0" bIns="0"/>
          <a:lstStyle>
            <a:lvl1pPr>
              <a:spcAft>
                <a:spcPts val="800"/>
              </a:spcAft>
              <a:buFontTx/>
              <a:buNone/>
              <a:defRPr>
                <a:solidFill>
                  <a:schemeClr val="bg1"/>
                </a:solidFill>
              </a:defRPr>
            </a:lvl1pPr>
            <a:lvl2pPr marL="0" indent="0">
              <a:spcAft>
                <a:spcPts val="800"/>
              </a:spcAft>
              <a:buFontTx/>
              <a:buNone/>
              <a:defRPr>
                <a:solidFill>
                  <a:schemeClr val="bg1"/>
                </a:solidFill>
              </a:defRPr>
            </a:lvl2pPr>
            <a:lvl3pPr marL="0" indent="0">
              <a:spcAft>
                <a:spcPts val="800"/>
              </a:spcAft>
              <a:buFontTx/>
              <a:buNone/>
              <a:defRPr>
                <a:solidFill>
                  <a:schemeClr val="bg1"/>
                </a:solidFill>
              </a:defRPr>
            </a:lvl3pPr>
            <a:lvl4pPr marL="0" indent="0">
              <a:spcAft>
                <a:spcPts val="800"/>
              </a:spcAft>
              <a:buFontTx/>
              <a:buNone/>
              <a:defRPr>
                <a:solidFill>
                  <a:schemeClr val="bg1"/>
                </a:solidFill>
              </a:defRPr>
            </a:lvl4pPr>
            <a:lvl5pPr marL="0" indent="0">
              <a:spcAft>
                <a:spcPts val="800"/>
              </a:spcAft>
              <a:buFontTx/>
              <a:buNone/>
              <a:defRPr>
                <a:solidFill>
                  <a:schemeClr val="bg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174411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och punktlista">
    <p:spTree>
      <p:nvGrpSpPr>
        <p:cNvPr id="1" name=""/>
        <p:cNvGrpSpPr/>
        <p:nvPr/>
      </p:nvGrpSpPr>
      <p:grpSpPr>
        <a:xfrm>
          <a:off x="0" y="0"/>
          <a:ext cx="0" cy="0"/>
          <a:chOff x="0" y="0"/>
          <a:chExt cx="0" cy="0"/>
        </a:xfrm>
      </p:grpSpPr>
      <p:sp>
        <p:nvSpPr>
          <p:cNvPr id="4"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defRPr sz="2400" cap="none" baseline="0">
                <a:solidFill>
                  <a:schemeClr val="bg1"/>
                </a:solidFill>
              </a:defRPr>
            </a:lvl1pPr>
          </a:lstStyle>
          <a:p>
            <a:r>
              <a:rPr lang="sv-SE" dirty="0"/>
              <a:t>Klicka här för att ändra format</a:t>
            </a:r>
          </a:p>
        </p:txBody>
      </p:sp>
      <p:sp>
        <p:nvSpPr>
          <p:cNvPr id="6" name="Platshållare för text 7"/>
          <p:cNvSpPr>
            <a:spLocks noGrp="1"/>
          </p:cNvSpPr>
          <p:nvPr>
            <p:ph type="body" sz="quarter" idx="10"/>
          </p:nvPr>
        </p:nvSpPr>
        <p:spPr>
          <a:xfrm>
            <a:off x="539751" y="1908000"/>
            <a:ext cx="10080000" cy="4032000"/>
          </a:xfrm>
          <a:prstGeom prst="rect">
            <a:avLst/>
          </a:prstGeom>
        </p:spPr>
        <p:txBody>
          <a:bodyPr lIns="0" tIns="0" rIns="0" bIns="0"/>
          <a:lstStyle>
            <a:lvl1pPr marL="287993" indent="-287993">
              <a:spcAft>
                <a:spcPts val="800"/>
              </a:spcAft>
              <a:buFont typeface="Arial" pitchFamily="34" charset="0"/>
              <a:buChar char="•"/>
              <a:defRPr>
                <a:solidFill>
                  <a:schemeClr val="bg1"/>
                </a:solidFill>
              </a:defRPr>
            </a:lvl1pPr>
            <a:lvl2pPr marL="575986" indent="-287993">
              <a:spcAft>
                <a:spcPts val="800"/>
              </a:spcAft>
              <a:buFont typeface="Gill Sans MT" panose="020B0502020104020203" pitchFamily="34" charset="0"/>
              <a:buChar char="–"/>
              <a:defRPr>
                <a:solidFill>
                  <a:schemeClr val="bg1"/>
                </a:solidFill>
              </a:defRPr>
            </a:lvl2pPr>
            <a:lvl3pPr marL="863978" indent="-287993">
              <a:spcAft>
                <a:spcPts val="800"/>
              </a:spcAft>
              <a:buFont typeface="Courier New" panose="02070309020205020404" pitchFamily="49" charset="0"/>
              <a:buChar char="o"/>
              <a:defRPr>
                <a:solidFill>
                  <a:schemeClr val="bg1"/>
                </a:solidFill>
              </a:defRPr>
            </a:lvl3pPr>
            <a:lvl4pPr marL="1151971" indent="-287993">
              <a:spcAft>
                <a:spcPts val="800"/>
              </a:spcAft>
              <a:buFont typeface="Wingdings" panose="05000000000000000000" pitchFamily="2" charset="2"/>
              <a:buChar char="§"/>
              <a:defRPr>
                <a:solidFill>
                  <a:schemeClr val="bg1"/>
                </a:solidFill>
              </a:defRPr>
            </a:lvl4pPr>
            <a:lvl5pPr marL="1439964" indent="-287993">
              <a:spcAft>
                <a:spcPts val="800"/>
              </a:spcAft>
              <a:buFont typeface="Gill Sans MT" panose="020B0502020104020203" pitchFamily="34" charset="0"/>
              <a:buChar char="»"/>
              <a:defRPr>
                <a:solidFill>
                  <a:schemeClr val="bg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990607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ingress och punktlista">
    <p:spTree>
      <p:nvGrpSpPr>
        <p:cNvPr id="1" name=""/>
        <p:cNvGrpSpPr/>
        <p:nvPr/>
      </p:nvGrpSpPr>
      <p:grpSpPr>
        <a:xfrm>
          <a:off x="0" y="0"/>
          <a:ext cx="0" cy="0"/>
          <a:chOff x="0" y="0"/>
          <a:chExt cx="0" cy="0"/>
        </a:xfrm>
      </p:grpSpPr>
      <p:sp>
        <p:nvSpPr>
          <p:cNvPr id="4"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defRPr sz="2400" cap="none" baseline="0">
                <a:solidFill>
                  <a:schemeClr val="bg1"/>
                </a:solidFill>
              </a:defRPr>
            </a:lvl1pPr>
          </a:lstStyle>
          <a:p>
            <a:r>
              <a:rPr lang="sv-SE" dirty="0"/>
              <a:t>Klicka här för att ändra format</a:t>
            </a:r>
          </a:p>
        </p:txBody>
      </p:sp>
      <p:sp>
        <p:nvSpPr>
          <p:cNvPr id="5" name="Platshållare för innehåll 2"/>
          <p:cNvSpPr>
            <a:spLocks noGrp="1"/>
          </p:cNvSpPr>
          <p:nvPr>
            <p:ph idx="1"/>
          </p:nvPr>
        </p:nvSpPr>
        <p:spPr>
          <a:xfrm>
            <a:off x="540000" y="1908000"/>
            <a:ext cx="10080000" cy="4032000"/>
          </a:xfrm>
          <a:prstGeom prst="rect">
            <a:avLst/>
          </a:prstGeom>
        </p:spPr>
        <p:txBody>
          <a:bodyPr lIns="0" tIns="0" rIns="0" bIns="0"/>
          <a:lstStyle>
            <a:lvl1pPr>
              <a:spcAft>
                <a:spcPts val="800"/>
              </a:spcAft>
              <a:defRPr>
                <a:solidFill>
                  <a:schemeClr val="bg1"/>
                </a:solidFill>
              </a:defRPr>
            </a:lvl1pPr>
            <a:lvl2pPr marL="575986" indent="-287993">
              <a:spcAft>
                <a:spcPts val="800"/>
              </a:spcAft>
              <a:buFont typeface="Arial" pitchFamily="34" charset="0"/>
              <a:buChar char="•"/>
              <a:defRPr>
                <a:solidFill>
                  <a:schemeClr val="bg1"/>
                </a:solidFill>
              </a:defRPr>
            </a:lvl2pPr>
            <a:lvl3pPr marL="575986" indent="0">
              <a:buNone/>
              <a:defRPr/>
            </a:lvl3pPr>
            <a:lvl4pPr marL="1151971" indent="-287993">
              <a:buFont typeface="Arial" pitchFamily="34" charset="0"/>
              <a:buChar char="•"/>
              <a:defRPr/>
            </a:lvl4pPr>
            <a:lvl5pPr marL="1439964" indent="-287993">
              <a:buFont typeface="Arial" pitchFamily="34" charset="0"/>
              <a:buChar char="•"/>
              <a:defRPr/>
            </a:lvl5pPr>
          </a:lstStyle>
          <a:p>
            <a:pPr lvl="0"/>
            <a:r>
              <a:rPr lang="sv-SE" dirty="0"/>
              <a:t>Klicka här för att ändra format på bakgrundstexten</a:t>
            </a:r>
          </a:p>
          <a:p>
            <a:pPr lvl="1"/>
            <a:r>
              <a:rPr lang="sv-SE" dirty="0"/>
              <a:t>Nivå två</a:t>
            </a:r>
          </a:p>
        </p:txBody>
      </p:sp>
    </p:spTree>
    <p:extLst>
      <p:ext uri="{BB962C8B-B14F-4D97-AF65-F5344CB8AC3E}">
        <p14:creationId xmlns:p14="http://schemas.microsoft.com/office/powerpoint/2010/main" val="1016176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vsnitts- och underrubrik">
    <p:spTree>
      <p:nvGrpSpPr>
        <p:cNvPr id="1" name=""/>
        <p:cNvGrpSpPr/>
        <p:nvPr/>
      </p:nvGrpSpPr>
      <p:grpSpPr>
        <a:xfrm>
          <a:off x="0" y="0"/>
          <a:ext cx="0" cy="0"/>
          <a:chOff x="0" y="0"/>
          <a:chExt cx="0" cy="0"/>
        </a:xfrm>
      </p:grpSpPr>
      <p:sp>
        <p:nvSpPr>
          <p:cNvPr id="4" name="Rubrik 1"/>
          <p:cNvSpPr>
            <a:spLocks noGrp="1"/>
          </p:cNvSpPr>
          <p:nvPr>
            <p:ph type="ctrTitle"/>
          </p:nvPr>
        </p:nvSpPr>
        <p:spPr>
          <a:xfrm>
            <a:off x="540000" y="2412000"/>
            <a:ext cx="11088000" cy="1008000"/>
          </a:xfrm>
          <a:prstGeom prst="rect">
            <a:avLst/>
          </a:prstGeom>
        </p:spPr>
        <p:txBody>
          <a:bodyPr lIns="0" tIns="0" rIns="0" bIns="0" anchor="b" anchorCtr="0">
            <a:noAutofit/>
          </a:bodyPr>
          <a:lstStyle>
            <a:lvl1pPr algn="l">
              <a:defRPr sz="2400" cap="none" baseline="0">
                <a:solidFill>
                  <a:schemeClr val="bg1"/>
                </a:solidFill>
              </a:defRPr>
            </a:lvl1pPr>
          </a:lstStyle>
          <a:p>
            <a:r>
              <a:rPr lang="sv-SE" dirty="0"/>
              <a:t>Klicka här för att ändra format</a:t>
            </a:r>
          </a:p>
        </p:txBody>
      </p:sp>
      <p:sp>
        <p:nvSpPr>
          <p:cNvPr id="5" name="Underrubrik 2"/>
          <p:cNvSpPr>
            <a:spLocks noGrp="1"/>
          </p:cNvSpPr>
          <p:nvPr>
            <p:ph type="subTitle" idx="1"/>
          </p:nvPr>
        </p:nvSpPr>
        <p:spPr>
          <a:xfrm>
            <a:off x="540000" y="3924000"/>
            <a:ext cx="10080000" cy="1512000"/>
          </a:xfrm>
          <a:prstGeom prst="rect">
            <a:avLst/>
          </a:prstGeom>
        </p:spPr>
        <p:txBody>
          <a:bodyPr lIns="0" tIns="0" rIns="0" bIns="0"/>
          <a:lstStyle>
            <a:lvl1pPr marL="0" indent="0" algn="l">
              <a:spcAft>
                <a:spcPts val="800"/>
              </a:spcAft>
              <a:buNone/>
              <a:defRPr>
                <a:solidFill>
                  <a:schemeClr val="bg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sv-SE" dirty="0"/>
              <a:t>Klicka här för att ändra format på underrubrik i bakgrunden</a:t>
            </a:r>
          </a:p>
        </p:txBody>
      </p:sp>
    </p:spTree>
    <p:extLst>
      <p:ext uri="{BB962C8B-B14F-4D97-AF65-F5344CB8AC3E}">
        <p14:creationId xmlns:p14="http://schemas.microsoft.com/office/powerpoint/2010/main" val="468030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ildsid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0" y="0"/>
            <a:ext cx="12192000" cy="6858000"/>
          </a:xfrm>
          <a:prstGeom prst="rect">
            <a:avLst/>
          </a:prstGeom>
        </p:spPr>
        <p:txBody>
          <a:bodyPr lIns="0" tIns="0" rIns="0" bIns="0" anchor="t" anchorCtr="0">
            <a:noAutofit/>
          </a:bodyPr>
          <a:lstStyle>
            <a:lvl1pPr marL="0" indent="0" algn="ctr">
              <a:buNone/>
              <a:defRPr sz="1400">
                <a:solidFill>
                  <a:schemeClr val="bg1"/>
                </a:solidFil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sv-SE" dirty="0"/>
              <a:t>Klicka på ikonen för att lägga till en bild</a:t>
            </a:r>
          </a:p>
        </p:txBody>
      </p:sp>
    </p:spTree>
    <p:extLst>
      <p:ext uri="{BB962C8B-B14F-4D97-AF65-F5344CB8AC3E}">
        <p14:creationId xmlns:p14="http://schemas.microsoft.com/office/powerpoint/2010/main" val="10741093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Rubrik, innehåll och bild">
    <p:spTree>
      <p:nvGrpSpPr>
        <p:cNvPr id="1" name=""/>
        <p:cNvGrpSpPr/>
        <p:nvPr/>
      </p:nvGrpSpPr>
      <p:grpSpPr>
        <a:xfrm>
          <a:off x="0" y="0"/>
          <a:ext cx="0" cy="0"/>
          <a:chOff x="0" y="0"/>
          <a:chExt cx="0" cy="0"/>
        </a:xfrm>
      </p:grpSpPr>
      <p:sp>
        <p:nvSpPr>
          <p:cNvPr id="5" name="Rubrik 1"/>
          <p:cNvSpPr>
            <a:spLocks noGrp="1"/>
          </p:cNvSpPr>
          <p:nvPr>
            <p:ph type="title"/>
          </p:nvPr>
        </p:nvSpPr>
        <p:spPr>
          <a:xfrm>
            <a:off x="540000" y="396000"/>
            <a:ext cx="5544000" cy="1512000"/>
          </a:xfrm>
          <a:prstGeom prst="rect">
            <a:avLst/>
          </a:prstGeom>
        </p:spPr>
        <p:txBody>
          <a:bodyPr lIns="0" tIns="0" rIns="0" bIns="0" anchor="b" anchorCtr="0">
            <a:noAutofit/>
          </a:bodyPr>
          <a:lstStyle>
            <a:lvl1pPr>
              <a:defRPr sz="2400" cap="none" baseline="0">
                <a:solidFill>
                  <a:schemeClr val="bg1"/>
                </a:solidFill>
              </a:defRPr>
            </a:lvl1pPr>
          </a:lstStyle>
          <a:p>
            <a:r>
              <a:rPr lang="sv-SE" dirty="0"/>
              <a:t>Klicka här för att ändra format</a:t>
            </a:r>
          </a:p>
        </p:txBody>
      </p:sp>
      <p:sp>
        <p:nvSpPr>
          <p:cNvPr id="7" name="Platshållare för bild 2"/>
          <p:cNvSpPr>
            <a:spLocks noGrp="1"/>
          </p:cNvSpPr>
          <p:nvPr>
            <p:ph type="pic" idx="1"/>
          </p:nvPr>
        </p:nvSpPr>
        <p:spPr>
          <a:xfrm>
            <a:off x="6588000" y="396000"/>
            <a:ext cx="5040000" cy="6048000"/>
          </a:xfrm>
          <a:prstGeom prst="rect">
            <a:avLst/>
          </a:prstGeom>
        </p:spPr>
        <p:txBody>
          <a:bodyPr lIns="0" tIns="0" rIns="0" bIns="0">
            <a:noAutofit/>
          </a:bodyPr>
          <a:lstStyle>
            <a:lvl1pPr marL="0" indent="0" algn="ctr">
              <a:buNone/>
              <a:defRPr sz="1400">
                <a:solidFill>
                  <a:schemeClr val="bg1"/>
                </a:solidFil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sv-SE" dirty="0"/>
              <a:t>Klicka på ikonen för att lägga till en bild</a:t>
            </a:r>
          </a:p>
        </p:txBody>
      </p:sp>
      <p:sp>
        <p:nvSpPr>
          <p:cNvPr id="8" name="Platshållare för text 2"/>
          <p:cNvSpPr>
            <a:spLocks noGrp="1"/>
          </p:cNvSpPr>
          <p:nvPr>
            <p:ph idx="10" hasCustomPrompt="1"/>
          </p:nvPr>
        </p:nvSpPr>
        <p:spPr>
          <a:xfrm>
            <a:off x="540000" y="2412000"/>
            <a:ext cx="5544000" cy="4032000"/>
          </a:xfrm>
          <a:prstGeom prst="rect">
            <a:avLst/>
          </a:prstGeom>
        </p:spPr>
        <p:txBody>
          <a:bodyPr vert="horz" lIns="0" tIns="0" rIns="0" bIns="0" rtlCol="0">
            <a:noAutofit/>
          </a:bodyPr>
          <a:lstStyle>
            <a:lvl1pPr marL="0" indent="0">
              <a:spcAft>
                <a:spcPts val="800"/>
              </a:spcAft>
              <a:buFontTx/>
              <a:buNone/>
              <a:defRPr>
                <a:solidFill>
                  <a:schemeClr val="bg1"/>
                </a:solidFill>
              </a:defRPr>
            </a:lvl1pPr>
            <a:lvl2pPr marL="287993" indent="0">
              <a:buFontTx/>
              <a:buNone/>
              <a:defRPr/>
            </a:lvl2pPr>
            <a:lvl3pPr marL="575986" indent="0">
              <a:buFontTx/>
              <a:buNone/>
              <a:defRPr/>
            </a:lvl3pPr>
            <a:lvl4pPr marL="863978" indent="0">
              <a:buFontTx/>
              <a:buNone/>
              <a:defRPr/>
            </a:lvl4pPr>
            <a:lvl5pPr marL="1151971" indent="0">
              <a:buFontTx/>
              <a:buNone/>
              <a:defRPr/>
            </a:lvl5pPr>
          </a:lstStyle>
          <a:p>
            <a:pPr lvl="0"/>
            <a:r>
              <a:rPr lang="sv-SE" dirty="0"/>
              <a:t>Klicka här för att ändra format på bakgrundstexten</a:t>
            </a:r>
          </a:p>
        </p:txBody>
      </p:sp>
    </p:spTree>
    <p:extLst>
      <p:ext uri="{BB962C8B-B14F-4D97-AF65-F5344CB8AC3E}">
        <p14:creationId xmlns:p14="http://schemas.microsoft.com/office/powerpoint/2010/main" val="21576423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5"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lgn="l">
              <a:defRPr sz="2400" cap="none" baseline="0">
                <a:solidFill>
                  <a:schemeClr val="bg1"/>
                </a:solidFill>
              </a:defRPr>
            </a:lvl1pPr>
          </a:lstStyle>
          <a:p>
            <a:r>
              <a:rPr lang="sv-SE" dirty="0"/>
              <a:t>Klicka här för att ändra format</a:t>
            </a:r>
          </a:p>
        </p:txBody>
      </p:sp>
      <p:sp>
        <p:nvSpPr>
          <p:cNvPr id="8" name="Platshållare för innehåll 2"/>
          <p:cNvSpPr>
            <a:spLocks noGrp="1"/>
          </p:cNvSpPr>
          <p:nvPr>
            <p:ph sz="half" idx="1"/>
          </p:nvPr>
        </p:nvSpPr>
        <p:spPr>
          <a:xfrm>
            <a:off x="540000" y="1908000"/>
            <a:ext cx="5040000" cy="4536000"/>
          </a:xfrm>
          <a:prstGeom prst="rect">
            <a:avLst/>
          </a:prstGeom>
        </p:spPr>
        <p:txBody>
          <a:bodyPr lIns="0" tIns="0" rIns="0" bIns="0">
            <a:normAutofit/>
          </a:bodyPr>
          <a:lstStyle>
            <a:lvl1pPr>
              <a:spcAft>
                <a:spcPts val="800"/>
              </a:spcAft>
              <a:defRPr sz="1800">
                <a:solidFill>
                  <a:schemeClr val="bg1"/>
                </a:solidFill>
              </a:defRPr>
            </a:lvl1pPr>
            <a:lvl2pPr marL="575992" indent="-287995">
              <a:spcAft>
                <a:spcPts val="800"/>
              </a:spcAft>
              <a:buFont typeface="Arial" panose="020B0604020202020204" pitchFamily="34" charset="0"/>
              <a:buChar char="•"/>
              <a:defRPr sz="1800">
                <a:solidFill>
                  <a:schemeClr val="bg1"/>
                </a:solidFill>
              </a:defRPr>
            </a:lvl2pPr>
            <a:lvl3pPr marL="863988" indent="-287995">
              <a:spcAft>
                <a:spcPts val="800"/>
              </a:spcAft>
              <a:buFont typeface="Gill Sans MT" panose="020B0502020104020203" pitchFamily="34" charset="0"/>
              <a:buChar char="–"/>
              <a:defRPr sz="1800">
                <a:solidFill>
                  <a:schemeClr val="bg1"/>
                </a:solidFill>
              </a:defRPr>
            </a:lvl3pPr>
            <a:lvl4pPr marL="1151983" indent="-287995">
              <a:spcAft>
                <a:spcPts val="800"/>
              </a:spcAft>
              <a:buFont typeface="Courier New" panose="02070309020205020404" pitchFamily="49" charset="0"/>
              <a:buChar char="o"/>
              <a:defRPr sz="1800">
                <a:solidFill>
                  <a:schemeClr val="bg1"/>
                </a:solidFill>
              </a:defRPr>
            </a:lvl4pPr>
            <a:lvl5pPr marL="1439979" indent="-287995">
              <a:spcAft>
                <a:spcPts val="800"/>
              </a:spcAft>
              <a:buFont typeface="Wingdings" panose="05000000000000000000" pitchFamily="2" charset="2"/>
              <a:buChar char="§"/>
              <a:defRPr sz="1800">
                <a:solidFill>
                  <a:schemeClr val="bg1"/>
                </a:solidFill>
              </a:defRPr>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9" name="Platshållare för innehåll 3"/>
          <p:cNvSpPr>
            <a:spLocks noGrp="1"/>
          </p:cNvSpPr>
          <p:nvPr>
            <p:ph sz="half" idx="2"/>
          </p:nvPr>
        </p:nvSpPr>
        <p:spPr>
          <a:xfrm>
            <a:off x="6084000" y="1908000"/>
            <a:ext cx="5040000" cy="4536000"/>
          </a:xfrm>
          <a:prstGeom prst="rect">
            <a:avLst/>
          </a:prstGeom>
        </p:spPr>
        <p:txBody>
          <a:bodyPr lIns="0" tIns="0" rIns="0" bIns="0">
            <a:normAutofit/>
          </a:bodyPr>
          <a:lstStyle>
            <a:lvl1pPr>
              <a:spcAft>
                <a:spcPts val="800"/>
              </a:spcAft>
              <a:defRPr sz="1800">
                <a:solidFill>
                  <a:schemeClr val="bg1"/>
                </a:solidFill>
              </a:defRPr>
            </a:lvl1pPr>
            <a:lvl2pPr marL="575992" indent="-287995">
              <a:spcAft>
                <a:spcPts val="800"/>
              </a:spcAft>
              <a:buFont typeface="Arial" panose="020B0604020202020204" pitchFamily="34" charset="0"/>
              <a:buChar char="•"/>
              <a:defRPr sz="1800">
                <a:solidFill>
                  <a:schemeClr val="bg1"/>
                </a:solidFill>
              </a:defRPr>
            </a:lvl2pPr>
            <a:lvl3pPr marL="863988" indent="-287995">
              <a:spcAft>
                <a:spcPts val="800"/>
              </a:spcAft>
              <a:buFont typeface="Gill Sans MT" panose="020B0502020104020203" pitchFamily="34" charset="0"/>
              <a:buChar char="–"/>
              <a:defRPr sz="1800">
                <a:solidFill>
                  <a:schemeClr val="bg1"/>
                </a:solidFill>
              </a:defRPr>
            </a:lvl3pPr>
            <a:lvl4pPr marL="1151983" indent="-287995">
              <a:spcAft>
                <a:spcPts val="800"/>
              </a:spcAft>
              <a:buFont typeface="Courier New" panose="02070309020205020404" pitchFamily="49" charset="0"/>
              <a:buChar char="o"/>
              <a:defRPr sz="1800">
                <a:solidFill>
                  <a:schemeClr val="bg1"/>
                </a:solidFill>
              </a:defRPr>
            </a:lvl4pPr>
            <a:lvl5pPr marL="1439979" indent="-287995">
              <a:spcAft>
                <a:spcPts val="800"/>
              </a:spcAft>
              <a:buFont typeface="Wingdings" panose="05000000000000000000" pitchFamily="2" charset="2"/>
              <a:buChar char="§"/>
              <a:defRPr sz="1800">
                <a:solidFill>
                  <a:schemeClr val="bg1"/>
                </a:solidFill>
              </a:defRPr>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313806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vsnittsrubrik botten">
    <p:spTree>
      <p:nvGrpSpPr>
        <p:cNvPr id="1" name=""/>
        <p:cNvGrpSpPr/>
        <p:nvPr/>
      </p:nvGrpSpPr>
      <p:grpSpPr>
        <a:xfrm>
          <a:off x="0" y="0"/>
          <a:ext cx="0" cy="0"/>
          <a:chOff x="0" y="0"/>
          <a:chExt cx="0" cy="0"/>
        </a:xfrm>
      </p:grpSpPr>
      <p:sp>
        <p:nvSpPr>
          <p:cNvPr id="4" name="Rubrik 1"/>
          <p:cNvSpPr>
            <a:spLocks noGrp="1"/>
          </p:cNvSpPr>
          <p:nvPr>
            <p:ph type="title"/>
          </p:nvPr>
        </p:nvSpPr>
        <p:spPr>
          <a:xfrm>
            <a:off x="540000" y="3924000"/>
            <a:ext cx="7056000" cy="1008000"/>
          </a:xfrm>
          <a:prstGeom prst="rect">
            <a:avLst/>
          </a:prstGeom>
        </p:spPr>
        <p:txBody>
          <a:bodyPr lIns="0" tIns="0" rIns="0" bIns="0" anchor="t">
            <a:noAutofit/>
          </a:bodyPr>
          <a:lstStyle>
            <a:lvl1pPr algn="l">
              <a:defRPr sz="2400" b="0" cap="none" baseline="0">
                <a:solidFill>
                  <a:schemeClr val="bg1"/>
                </a:solidFill>
              </a:defRPr>
            </a:lvl1pPr>
          </a:lstStyle>
          <a:p>
            <a:r>
              <a:rPr lang="sv-SE" dirty="0"/>
              <a:t>Klicka här för att ändra format</a:t>
            </a:r>
          </a:p>
        </p:txBody>
      </p:sp>
      <p:sp>
        <p:nvSpPr>
          <p:cNvPr id="5" name="Platshållare för text 2"/>
          <p:cNvSpPr>
            <a:spLocks noGrp="1"/>
          </p:cNvSpPr>
          <p:nvPr>
            <p:ph type="body" idx="1"/>
          </p:nvPr>
        </p:nvSpPr>
        <p:spPr>
          <a:xfrm>
            <a:off x="539749" y="1908000"/>
            <a:ext cx="8064000" cy="1512000"/>
          </a:xfrm>
          <a:prstGeom prst="rect">
            <a:avLst/>
          </a:prstGeom>
        </p:spPr>
        <p:txBody>
          <a:bodyPr lIns="0" tIns="0" rIns="0" bIns="0" anchor="b">
            <a:noAutofit/>
          </a:bodyPr>
          <a:lstStyle>
            <a:lvl1pPr marL="0" indent="0">
              <a:spcAft>
                <a:spcPts val="800"/>
              </a:spcAft>
              <a:buNone/>
              <a:defRPr sz="1800">
                <a:solidFill>
                  <a:schemeClr val="bg1"/>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2242553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och innehåll">
    <p:bg>
      <p:bgPr>
        <a:solidFill>
          <a:schemeClr val="bg1"/>
        </a:solidFill>
        <a:effectLst/>
      </p:bgPr>
    </p:bg>
    <p:spTree>
      <p:nvGrpSpPr>
        <p:cNvPr id="1" name=""/>
        <p:cNvGrpSpPr/>
        <p:nvPr/>
      </p:nvGrpSpPr>
      <p:grpSpPr>
        <a:xfrm>
          <a:off x="0" y="0"/>
          <a:ext cx="0" cy="0"/>
          <a:chOff x="0" y="0"/>
          <a:chExt cx="0" cy="0"/>
        </a:xfrm>
      </p:grpSpPr>
      <p:sp>
        <p:nvSpPr>
          <p:cNvPr id="4"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defRPr sz="2400" cap="none" baseline="0">
                <a:solidFill>
                  <a:schemeClr val="tx1"/>
                </a:solidFill>
              </a:defRPr>
            </a:lvl1pPr>
          </a:lstStyle>
          <a:p>
            <a:r>
              <a:rPr lang="sv-SE" dirty="0"/>
              <a:t>Klicka här för att ändra format</a:t>
            </a:r>
          </a:p>
        </p:txBody>
      </p:sp>
      <p:sp>
        <p:nvSpPr>
          <p:cNvPr id="5" name="Platshållare för text 7"/>
          <p:cNvSpPr>
            <a:spLocks noGrp="1"/>
          </p:cNvSpPr>
          <p:nvPr>
            <p:ph type="body" sz="quarter" idx="10"/>
          </p:nvPr>
        </p:nvSpPr>
        <p:spPr>
          <a:xfrm>
            <a:off x="539751" y="1908000"/>
            <a:ext cx="10080000" cy="4032000"/>
          </a:xfrm>
          <a:prstGeom prst="rect">
            <a:avLst/>
          </a:prstGeom>
        </p:spPr>
        <p:txBody>
          <a:bodyPr lIns="0" tIns="0" rIns="0" bIns="0"/>
          <a:lstStyle>
            <a:lvl1pPr>
              <a:spcAft>
                <a:spcPts val="800"/>
              </a:spcAft>
              <a:buFontTx/>
              <a:buNone/>
              <a:defRPr>
                <a:solidFill>
                  <a:schemeClr val="tx1"/>
                </a:solidFill>
              </a:defRPr>
            </a:lvl1pPr>
            <a:lvl2pPr marL="0" indent="0">
              <a:spcAft>
                <a:spcPts val="800"/>
              </a:spcAft>
              <a:buFontTx/>
              <a:buNone/>
              <a:defRPr>
                <a:solidFill>
                  <a:schemeClr val="tx1"/>
                </a:solidFill>
              </a:defRPr>
            </a:lvl2pPr>
            <a:lvl3pPr marL="0" indent="0">
              <a:spcAft>
                <a:spcPts val="800"/>
              </a:spcAft>
              <a:buFontTx/>
              <a:buNone/>
              <a:defRPr>
                <a:solidFill>
                  <a:schemeClr val="tx1"/>
                </a:solidFill>
              </a:defRPr>
            </a:lvl3pPr>
            <a:lvl4pPr marL="0" indent="0">
              <a:spcAft>
                <a:spcPts val="800"/>
              </a:spcAft>
              <a:buFontTx/>
              <a:buNone/>
              <a:defRPr>
                <a:solidFill>
                  <a:schemeClr val="tx1"/>
                </a:solidFill>
              </a:defRPr>
            </a:lvl4pPr>
            <a:lvl5pPr marL="0" indent="0">
              <a:spcAft>
                <a:spcPts val="800"/>
              </a:spcAft>
              <a:buFontTx/>
              <a:buNone/>
              <a:defRPr>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802865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vslutningssida">
    <p:spTree>
      <p:nvGrpSpPr>
        <p:cNvPr id="1" name=""/>
        <p:cNvGrpSpPr/>
        <p:nvPr/>
      </p:nvGrpSpPr>
      <p:grpSpPr>
        <a:xfrm>
          <a:off x="0" y="0"/>
          <a:ext cx="0" cy="0"/>
          <a:chOff x="0" y="0"/>
          <a:chExt cx="0" cy="0"/>
        </a:xfrm>
      </p:grpSpPr>
      <p:sp>
        <p:nvSpPr>
          <p:cNvPr id="2" name="Platshållare för rubrik 13"/>
          <p:cNvSpPr>
            <a:spLocks noGrp="1"/>
          </p:cNvSpPr>
          <p:nvPr>
            <p:ph type="title"/>
          </p:nvPr>
        </p:nvSpPr>
        <p:spPr>
          <a:xfrm>
            <a:off x="540000" y="1404000"/>
            <a:ext cx="11088000" cy="1008000"/>
          </a:xfrm>
          <a:prstGeom prst="rect">
            <a:avLst/>
          </a:prstGeom>
        </p:spPr>
        <p:txBody>
          <a:bodyPr vert="horz" lIns="0" tIns="0" rIns="0" bIns="0" rtlCol="0" anchor="b" anchorCtr="0">
            <a:normAutofit/>
          </a:bodyPr>
          <a:lstStyle>
            <a:lvl1pPr>
              <a:defRPr sz="3600">
                <a:solidFill>
                  <a:schemeClr val="bg1"/>
                </a:solidFill>
              </a:defRPr>
            </a:lvl1pPr>
          </a:lstStyle>
          <a:p>
            <a:r>
              <a:rPr lang="sv-SE"/>
              <a:t>Klicka här för att ändra format</a:t>
            </a:r>
            <a:endParaRPr lang="sv-SE" dirty="0"/>
          </a:p>
        </p:txBody>
      </p:sp>
      <p:sp>
        <p:nvSpPr>
          <p:cNvPr id="3" name="Platshållare för text 9"/>
          <p:cNvSpPr>
            <a:spLocks noGrp="1"/>
          </p:cNvSpPr>
          <p:nvPr>
            <p:ph type="body" sz="quarter" idx="10"/>
          </p:nvPr>
        </p:nvSpPr>
        <p:spPr>
          <a:xfrm>
            <a:off x="540000" y="2916000"/>
            <a:ext cx="11088000" cy="1512000"/>
          </a:xfrm>
          <a:prstGeom prst="rect">
            <a:avLst/>
          </a:prstGeom>
        </p:spPr>
        <p:txBody>
          <a:bodyPr lIns="0" tIns="0" rIns="0" bIns="0"/>
          <a:lstStyle>
            <a:lvl1pPr marL="0" indent="0" algn="ctr">
              <a:spcAft>
                <a:spcPts val="1200"/>
              </a:spcAft>
              <a:buNone/>
              <a:defRPr sz="2400">
                <a:solidFill>
                  <a:schemeClr val="bg1"/>
                </a:solidFill>
              </a:defRPr>
            </a:lvl1pPr>
            <a:lvl2pPr marL="0" indent="0" algn="ctr">
              <a:spcAft>
                <a:spcPts val="1200"/>
              </a:spcAft>
              <a:buFontTx/>
              <a:buNone/>
              <a:defRPr sz="2400">
                <a:solidFill>
                  <a:schemeClr val="bg1"/>
                </a:solidFill>
              </a:defRPr>
            </a:lvl2pPr>
            <a:lvl3pPr marL="0" indent="0" algn="ctr">
              <a:spcAft>
                <a:spcPts val="1200"/>
              </a:spcAft>
              <a:buNone/>
              <a:defRPr sz="2400">
                <a:solidFill>
                  <a:schemeClr val="bg1"/>
                </a:solidFill>
              </a:defRPr>
            </a:lvl3pPr>
            <a:lvl4pPr marL="0" indent="0" algn="ctr">
              <a:spcAft>
                <a:spcPts val="1200"/>
              </a:spcAft>
              <a:buNone/>
              <a:defRPr sz="2400">
                <a:solidFill>
                  <a:schemeClr val="bg1"/>
                </a:solidFill>
              </a:defRPr>
            </a:lvl4pPr>
            <a:lvl5pPr marL="0" indent="0" algn="ctr">
              <a:spcAft>
                <a:spcPts val="1200"/>
              </a:spcAft>
              <a:buNone/>
              <a:defRPr sz="2400">
                <a:solidFill>
                  <a:schemeClr val="bg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text 2"/>
          <p:cNvSpPr>
            <a:spLocks noGrp="1"/>
          </p:cNvSpPr>
          <p:nvPr>
            <p:ph type="body" sz="quarter" idx="11"/>
          </p:nvPr>
        </p:nvSpPr>
        <p:spPr>
          <a:xfrm>
            <a:off x="2880000" y="5932800"/>
            <a:ext cx="3384000" cy="648000"/>
          </a:xfrm>
          <a:prstGeom prst="rect">
            <a:avLst/>
          </a:prstGeom>
        </p:spPr>
        <p:txBody>
          <a:bodyPr lIns="0" tIns="0" rIns="0" bIns="0"/>
          <a:lstStyle>
            <a:lvl1pPr marL="0" indent="0" algn="l">
              <a:lnSpc>
                <a:spcPts val="1400"/>
              </a:lnSpc>
              <a:spcAft>
                <a:spcPts val="0"/>
              </a:spcAft>
              <a:buNone/>
              <a:defRPr sz="1200">
                <a:solidFill>
                  <a:schemeClr val="bg1"/>
                </a:solidFill>
              </a:defRPr>
            </a:lvl1pPr>
            <a:lvl2pPr marL="287995" indent="0" algn="l">
              <a:lnSpc>
                <a:spcPts val="1400"/>
              </a:lnSpc>
              <a:spcAft>
                <a:spcPts val="0"/>
              </a:spcAft>
              <a:buNone/>
              <a:defRPr sz="1200">
                <a:solidFill>
                  <a:schemeClr val="bg1"/>
                </a:solidFill>
              </a:defRPr>
            </a:lvl2pPr>
            <a:lvl3pPr marL="575992" indent="0" algn="l">
              <a:lnSpc>
                <a:spcPts val="1400"/>
              </a:lnSpc>
              <a:spcAft>
                <a:spcPts val="0"/>
              </a:spcAft>
              <a:buNone/>
              <a:defRPr sz="1200">
                <a:solidFill>
                  <a:schemeClr val="bg1"/>
                </a:solidFill>
              </a:defRPr>
            </a:lvl3pPr>
            <a:lvl4pPr marL="863988" indent="0" algn="l">
              <a:lnSpc>
                <a:spcPts val="1400"/>
              </a:lnSpc>
              <a:spcAft>
                <a:spcPts val="0"/>
              </a:spcAft>
              <a:buNone/>
              <a:defRPr sz="1200">
                <a:solidFill>
                  <a:schemeClr val="bg1"/>
                </a:solidFill>
              </a:defRPr>
            </a:lvl4pPr>
            <a:lvl5pPr marL="1151983" indent="0" algn="l">
              <a:lnSpc>
                <a:spcPts val="1400"/>
              </a:lnSpc>
              <a:spcAft>
                <a:spcPts val="0"/>
              </a:spcAft>
              <a:buNone/>
              <a:defRPr sz="1200">
                <a:solidFill>
                  <a:schemeClr val="bg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6142524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och punktlista">
    <p:bg>
      <p:bgPr>
        <a:solidFill>
          <a:schemeClr val="bg1"/>
        </a:solidFill>
        <a:effectLst/>
      </p:bgPr>
    </p:bg>
    <p:spTree>
      <p:nvGrpSpPr>
        <p:cNvPr id="1" name=""/>
        <p:cNvGrpSpPr/>
        <p:nvPr/>
      </p:nvGrpSpPr>
      <p:grpSpPr>
        <a:xfrm>
          <a:off x="0" y="0"/>
          <a:ext cx="0" cy="0"/>
          <a:chOff x="0" y="0"/>
          <a:chExt cx="0" cy="0"/>
        </a:xfrm>
      </p:grpSpPr>
      <p:sp>
        <p:nvSpPr>
          <p:cNvPr id="4"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defRPr sz="2400" cap="none" baseline="0">
                <a:solidFill>
                  <a:schemeClr val="tx1"/>
                </a:solidFill>
              </a:defRPr>
            </a:lvl1pPr>
          </a:lstStyle>
          <a:p>
            <a:r>
              <a:rPr lang="sv-SE" dirty="0"/>
              <a:t>Klicka här för att ändra format</a:t>
            </a:r>
          </a:p>
        </p:txBody>
      </p:sp>
      <p:sp>
        <p:nvSpPr>
          <p:cNvPr id="6" name="Platshållare för text 7"/>
          <p:cNvSpPr>
            <a:spLocks noGrp="1"/>
          </p:cNvSpPr>
          <p:nvPr>
            <p:ph type="body" sz="quarter" idx="10"/>
          </p:nvPr>
        </p:nvSpPr>
        <p:spPr>
          <a:xfrm>
            <a:off x="539751" y="1908000"/>
            <a:ext cx="10080000" cy="4032000"/>
          </a:xfrm>
          <a:prstGeom prst="rect">
            <a:avLst/>
          </a:prstGeom>
        </p:spPr>
        <p:txBody>
          <a:bodyPr lIns="0" tIns="0" rIns="0" bIns="0"/>
          <a:lstStyle>
            <a:lvl1pPr marL="287993" indent="-287993">
              <a:spcAft>
                <a:spcPts val="800"/>
              </a:spcAft>
              <a:buFont typeface="Arial" pitchFamily="34" charset="0"/>
              <a:buChar char="•"/>
              <a:defRPr>
                <a:solidFill>
                  <a:schemeClr val="tx1"/>
                </a:solidFill>
              </a:defRPr>
            </a:lvl1pPr>
            <a:lvl2pPr marL="575986" indent="-287993">
              <a:spcAft>
                <a:spcPts val="800"/>
              </a:spcAft>
              <a:buFont typeface="Gill Sans MT" panose="020B0502020104020203" pitchFamily="34" charset="0"/>
              <a:buChar char="–"/>
              <a:defRPr>
                <a:solidFill>
                  <a:schemeClr val="tx1"/>
                </a:solidFill>
              </a:defRPr>
            </a:lvl2pPr>
            <a:lvl3pPr marL="863978" indent="-287993">
              <a:spcAft>
                <a:spcPts val="800"/>
              </a:spcAft>
              <a:buFont typeface="Courier New" panose="02070309020205020404" pitchFamily="49" charset="0"/>
              <a:buChar char="o"/>
              <a:defRPr>
                <a:solidFill>
                  <a:schemeClr val="tx1"/>
                </a:solidFill>
              </a:defRPr>
            </a:lvl3pPr>
            <a:lvl4pPr marL="1151971" indent="-287993">
              <a:spcAft>
                <a:spcPts val="800"/>
              </a:spcAft>
              <a:buFont typeface="Wingdings" panose="05000000000000000000" pitchFamily="2" charset="2"/>
              <a:buChar char="§"/>
              <a:defRPr>
                <a:solidFill>
                  <a:schemeClr val="tx1"/>
                </a:solidFill>
              </a:defRPr>
            </a:lvl4pPr>
            <a:lvl5pPr marL="1439964" indent="-287993">
              <a:spcAft>
                <a:spcPts val="800"/>
              </a:spcAft>
              <a:buFont typeface="Gill Sans MT" panose="020B0502020104020203" pitchFamily="34" charset="0"/>
              <a:buChar char="»"/>
              <a:defRPr>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34754832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ingress och punktlista">
    <p:bg>
      <p:bgPr>
        <a:solidFill>
          <a:schemeClr val="bg1"/>
        </a:solidFill>
        <a:effectLst/>
      </p:bgPr>
    </p:bg>
    <p:spTree>
      <p:nvGrpSpPr>
        <p:cNvPr id="1" name=""/>
        <p:cNvGrpSpPr/>
        <p:nvPr/>
      </p:nvGrpSpPr>
      <p:grpSpPr>
        <a:xfrm>
          <a:off x="0" y="0"/>
          <a:ext cx="0" cy="0"/>
          <a:chOff x="0" y="0"/>
          <a:chExt cx="0" cy="0"/>
        </a:xfrm>
      </p:grpSpPr>
      <p:sp>
        <p:nvSpPr>
          <p:cNvPr id="4"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defRPr sz="2400" cap="none" baseline="0">
                <a:solidFill>
                  <a:schemeClr val="tx1"/>
                </a:solidFill>
              </a:defRPr>
            </a:lvl1pPr>
          </a:lstStyle>
          <a:p>
            <a:r>
              <a:rPr lang="sv-SE" dirty="0"/>
              <a:t>Klicka här för att ändra format</a:t>
            </a:r>
          </a:p>
        </p:txBody>
      </p:sp>
      <p:sp>
        <p:nvSpPr>
          <p:cNvPr id="5" name="Platshållare för innehåll 2"/>
          <p:cNvSpPr>
            <a:spLocks noGrp="1"/>
          </p:cNvSpPr>
          <p:nvPr>
            <p:ph idx="1"/>
          </p:nvPr>
        </p:nvSpPr>
        <p:spPr>
          <a:xfrm>
            <a:off x="540000" y="1908000"/>
            <a:ext cx="10080000" cy="4032000"/>
          </a:xfrm>
          <a:prstGeom prst="rect">
            <a:avLst/>
          </a:prstGeom>
        </p:spPr>
        <p:txBody>
          <a:bodyPr lIns="0" tIns="0" rIns="0" bIns="0"/>
          <a:lstStyle>
            <a:lvl1pPr>
              <a:spcAft>
                <a:spcPts val="800"/>
              </a:spcAft>
              <a:defRPr>
                <a:solidFill>
                  <a:schemeClr val="tx1"/>
                </a:solidFill>
              </a:defRPr>
            </a:lvl1pPr>
            <a:lvl2pPr marL="575986" indent="-287993">
              <a:spcAft>
                <a:spcPts val="800"/>
              </a:spcAft>
              <a:buFont typeface="Arial" pitchFamily="34" charset="0"/>
              <a:buChar char="•"/>
              <a:defRPr>
                <a:solidFill>
                  <a:schemeClr val="tx1"/>
                </a:solidFill>
              </a:defRPr>
            </a:lvl2pPr>
            <a:lvl3pPr marL="575986" indent="0">
              <a:buNone/>
              <a:defRPr/>
            </a:lvl3pPr>
            <a:lvl4pPr marL="1151971" indent="-287993">
              <a:buFont typeface="Arial" pitchFamily="34" charset="0"/>
              <a:buChar char="•"/>
              <a:defRPr/>
            </a:lvl4pPr>
            <a:lvl5pPr marL="1439964" indent="-287993">
              <a:buFont typeface="Arial" pitchFamily="34" charset="0"/>
              <a:buChar char="•"/>
              <a:defRPr/>
            </a:lvl5pPr>
          </a:lstStyle>
          <a:p>
            <a:pPr lvl="0"/>
            <a:r>
              <a:rPr lang="sv-SE" dirty="0"/>
              <a:t>Klicka här för att ändra format på bakgrundstexten</a:t>
            </a:r>
          </a:p>
          <a:p>
            <a:pPr lvl="1"/>
            <a:r>
              <a:rPr lang="sv-SE" dirty="0"/>
              <a:t>Nivå två</a:t>
            </a:r>
          </a:p>
        </p:txBody>
      </p:sp>
    </p:spTree>
    <p:extLst>
      <p:ext uri="{BB962C8B-B14F-4D97-AF65-F5344CB8AC3E}">
        <p14:creationId xmlns:p14="http://schemas.microsoft.com/office/powerpoint/2010/main" val="28486316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vsnitts- och underrubrik">
    <p:bg>
      <p:bgPr>
        <a:solidFill>
          <a:schemeClr val="bg1"/>
        </a:solidFill>
        <a:effectLst/>
      </p:bgPr>
    </p:bg>
    <p:spTree>
      <p:nvGrpSpPr>
        <p:cNvPr id="1" name=""/>
        <p:cNvGrpSpPr/>
        <p:nvPr/>
      </p:nvGrpSpPr>
      <p:grpSpPr>
        <a:xfrm>
          <a:off x="0" y="0"/>
          <a:ext cx="0" cy="0"/>
          <a:chOff x="0" y="0"/>
          <a:chExt cx="0" cy="0"/>
        </a:xfrm>
      </p:grpSpPr>
      <p:sp>
        <p:nvSpPr>
          <p:cNvPr id="4" name="Rubrik 1"/>
          <p:cNvSpPr>
            <a:spLocks noGrp="1"/>
          </p:cNvSpPr>
          <p:nvPr>
            <p:ph type="ctrTitle"/>
          </p:nvPr>
        </p:nvSpPr>
        <p:spPr>
          <a:xfrm>
            <a:off x="540000" y="2412000"/>
            <a:ext cx="11088000" cy="1008000"/>
          </a:xfrm>
          <a:prstGeom prst="rect">
            <a:avLst/>
          </a:prstGeom>
        </p:spPr>
        <p:txBody>
          <a:bodyPr lIns="0" tIns="0" rIns="0" bIns="0" anchor="b" anchorCtr="0">
            <a:noAutofit/>
          </a:bodyPr>
          <a:lstStyle>
            <a:lvl1pPr algn="l">
              <a:defRPr sz="2400" cap="none" baseline="0">
                <a:solidFill>
                  <a:schemeClr val="tx1"/>
                </a:solidFill>
              </a:defRPr>
            </a:lvl1pPr>
          </a:lstStyle>
          <a:p>
            <a:r>
              <a:rPr lang="sv-SE" dirty="0"/>
              <a:t>Klicka här för att ändra format</a:t>
            </a:r>
          </a:p>
        </p:txBody>
      </p:sp>
      <p:sp>
        <p:nvSpPr>
          <p:cNvPr id="5" name="Underrubrik 2"/>
          <p:cNvSpPr>
            <a:spLocks noGrp="1"/>
          </p:cNvSpPr>
          <p:nvPr>
            <p:ph type="subTitle" idx="1"/>
          </p:nvPr>
        </p:nvSpPr>
        <p:spPr>
          <a:xfrm>
            <a:off x="540000" y="3924000"/>
            <a:ext cx="10080000" cy="1512000"/>
          </a:xfrm>
          <a:prstGeom prst="rect">
            <a:avLst/>
          </a:prstGeom>
        </p:spPr>
        <p:txBody>
          <a:bodyPr lIns="0" tIns="0" rIns="0" bIns="0"/>
          <a:lstStyle>
            <a:lvl1pPr marL="0" indent="0" algn="l">
              <a:spcAft>
                <a:spcPts val="800"/>
              </a:spcAft>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sv-SE" dirty="0"/>
              <a:t>Klicka här för att ändra format på underrubrik i bakgrunden</a:t>
            </a:r>
          </a:p>
        </p:txBody>
      </p:sp>
    </p:spTree>
    <p:extLst>
      <p:ext uri="{BB962C8B-B14F-4D97-AF65-F5344CB8AC3E}">
        <p14:creationId xmlns:p14="http://schemas.microsoft.com/office/powerpoint/2010/main" val="20867278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Bildsida">
    <p:bg>
      <p:bgPr>
        <a:solidFill>
          <a:schemeClr val="bg1"/>
        </a:solidFill>
        <a:effectLst/>
      </p:bgPr>
    </p:bg>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0" y="0"/>
            <a:ext cx="12192000" cy="6858000"/>
          </a:xfrm>
          <a:prstGeom prst="rect">
            <a:avLst/>
          </a:prstGeom>
        </p:spPr>
        <p:txBody>
          <a:bodyPr lIns="0" tIns="0" rIns="0" bIns="0" anchor="t" anchorCtr="0">
            <a:noAutofit/>
          </a:bodyPr>
          <a:lstStyle>
            <a:lvl1pPr marL="0" indent="0" algn="ctr">
              <a:buNone/>
              <a:defRPr sz="1400">
                <a:solidFill>
                  <a:schemeClr val="tx1"/>
                </a:solidFil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sv-SE" dirty="0"/>
              <a:t>Klicka på ikonen för att lägga till en bild</a:t>
            </a:r>
          </a:p>
        </p:txBody>
      </p:sp>
    </p:spTree>
    <p:extLst>
      <p:ext uri="{BB962C8B-B14F-4D97-AF65-F5344CB8AC3E}">
        <p14:creationId xmlns:p14="http://schemas.microsoft.com/office/powerpoint/2010/main" val="4342236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Rubrik, innehåll och bild">
    <p:bg>
      <p:bgPr>
        <a:solidFill>
          <a:schemeClr val="bg1"/>
        </a:solidFill>
        <a:effectLst/>
      </p:bgPr>
    </p:bg>
    <p:spTree>
      <p:nvGrpSpPr>
        <p:cNvPr id="1" name=""/>
        <p:cNvGrpSpPr/>
        <p:nvPr/>
      </p:nvGrpSpPr>
      <p:grpSpPr>
        <a:xfrm>
          <a:off x="0" y="0"/>
          <a:ext cx="0" cy="0"/>
          <a:chOff x="0" y="0"/>
          <a:chExt cx="0" cy="0"/>
        </a:xfrm>
      </p:grpSpPr>
      <p:sp>
        <p:nvSpPr>
          <p:cNvPr id="5" name="Rubrik 1"/>
          <p:cNvSpPr>
            <a:spLocks noGrp="1"/>
          </p:cNvSpPr>
          <p:nvPr>
            <p:ph type="title"/>
          </p:nvPr>
        </p:nvSpPr>
        <p:spPr>
          <a:xfrm>
            <a:off x="540000" y="396000"/>
            <a:ext cx="5544000" cy="1512000"/>
          </a:xfrm>
          <a:prstGeom prst="rect">
            <a:avLst/>
          </a:prstGeom>
        </p:spPr>
        <p:txBody>
          <a:bodyPr lIns="0" tIns="0" rIns="0" bIns="0" anchor="b" anchorCtr="0">
            <a:noAutofit/>
          </a:bodyPr>
          <a:lstStyle>
            <a:lvl1pPr>
              <a:defRPr sz="2400" cap="none" baseline="0">
                <a:solidFill>
                  <a:schemeClr val="tx1"/>
                </a:solidFill>
              </a:defRPr>
            </a:lvl1pPr>
          </a:lstStyle>
          <a:p>
            <a:r>
              <a:rPr lang="sv-SE" dirty="0"/>
              <a:t>Klicka här för att ändra format</a:t>
            </a:r>
          </a:p>
        </p:txBody>
      </p:sp>
      <p:sp>
        <p:nvSpPr>
          <p:cNvPr id="7" name="Platshållare för bild 2"/>
          <p:cNvSpPr>
            <a:spLocks noGrp="1"/>
          </p:cNvSpPr>
          <p:nvPr>
            <p:ph type="pic" idx="1"/>
          </p:nvPr>
        </p:nvSpPr>
        <p:spPr>
          <a:xfrm>
            <a:off x="6588000" y="396000"/>
            <a:ext cx="5040000" cy="6048000"/>
          </a:xfrm>
          <a:prstGeom prst="rect">
            <a:avLst/>
          </a:prstGeom>
        </p:spPr>
        <p:txBody>
          <a:bodyPr lIns="0" tIns="0" rIns="0" bIns="0">
            <a:noAutofit/>
          </a:bodyPr>
          <a:lstStyle>
            <a:lvl1pPr marL="0" indent="0" algn="ctr">
              <a:buNone/>
              <a:defRPr sz="1400">
                <a:solidFill>
                  <a:schemeClr val="tx1"/>
                </a:solidFil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sv-SE" dirty="0"/>
              <a:t>Klicka på ikonen för att lägga till en bild</a:t>
            </a:r>
          </a:p>
        </p:txBody>
      </p:sp>
      <p:sp>
        <p:nvSpPr>
          <p:cNvPr id="8" name="Platshållare för text 2"/>
          <p:cNvSpPr>
            <a:spLocks noGrp="1"/>
          </p:cNvSpPr>
          <p:nvPr>
            <p:ph idx="10" hasCustomPrompt="1"/>
          </p:nvPr>
        </p:nvSpPr>
        <p:spPr>
          <a:xfrm>
            <a:off x="540000" y="2412000"/>
            <a:ext cx="5544000" cy="4032000"/>
          </a:xfrm>
          <a:prstGeom prst="rect">
            <a:avLst/>
          </a:prstGeom>
        </p:spPr>
        <p:txBody>
          <a:bodyPr vert="horz" lIns="0" tIns="0" rIns="0" bIns="0" rtlCol="0">
            <a:noAutofit/>
          </a:bodyPr>
          <a:lstStyle>
            <a:lvl1pPr marL="0" indent="0">
              <a:spcAft>
                <a:spcPts val="800"/>
              </a:spcAft>
              <a:buFontTx/>
              <a:buNone/>
              <a:defRPr>
                <a:solidFill>
                  <a:schemeClr val="tx1"/>
                </a:solidFill>
              </a:defRPr>
            </a:lvl1pPr>
            <a:lvl2pPr marL="287993" indent="0">
              <a:buFontTx/>
              <a:buNone/>
              <a:defRPr/>
            </a:lvl2pPr>
            <a:lvl3pPr marL="575986" indent="0">
              <a:buFontTx/>
              <a:buNone/>
              <a:defRPr/>
            </a:lvl3pPr>
            <a:lvl4pPr marL="863978" indent="0">
              <a:buFontTx/>
              <a:buNone/>
              <a:defRPr/>
            </a:lvl4pPr>
            <a:lvl5pPr marL="1151971" indent="0">
              <a:buFontTx/>
              <a:buNone/>
              <a:defRPr/>
            </a:lvl5pPr>
          </a:lstStyle>
          <a:p>
            <a:pPr lvl="0"/>
            <a:r>
              <a:rPr lang="sv-SE" dirty="0"/>
              <a:t>Klicka här för att ändra format på bakgrundstexten</a:t>
            </a:r>
          </a:p>
        </p:txBody>
      </p:sp>
    </p:spTree>
    <p:extLst>
      <p:ext uri="{BB962C8B-B14F-4D97-AF65-F5344CB8AC3E}">
        <p14:creationId xmlns:p14="http://schemas.microsoft.com/office/powerpoint/2010/main" val="24592895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vå innehållsdelar">
    <p:bg>
      <p:bgPr>
        <a:solidFill>
          <a:schemeClr val="bg1"/>
        </a:solidFill>
        <a:effectLst/>
      </p:bgPr>
    </p:bg>
    <p:spTree>
      <p:nvGrpSpPr>
        <p:cNvPr id="1" name=""/>
        <p:cNvGrpSpPr/>
        <p:nvPr/>
      </p:nvGrpSpPr>
      <p:grpSpPr>
        <a:xfrm>
          <a:off x="0" y="0"/>
          <a:ext cx="0" cy="0"/>
          <a:chOff x="0" y="0"/>
          <a:chExt cx="0" cy="0"/>
        </a:xfrm>
      </p:grpSpPr>
      <p:sp>
        <p:nvSpPr>
          <p:cNvPr id="5"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lgn="l">
              <a:defRPr sz="2400" cap="none" baseline="0">
                <a:solidFill>
                  <a:schemeClr val="tx1"/>
                </a:solidFill>
              </a:defRPr>
            </a:lvl1pPr>
          </a:lstStyle>
          <a:p>
            <a:r>
              <a:rPr lang="sv-SE" dirty="0"/>
              <a:t>Klicka här för att ändra format</a:t>
            </a:r>
          </a:p>
        </p:txBody>
      </p:sp>
      <p:sp>
        <p:nvSpPr>
          <p:cNvPr id="8" name="Platshållare för innehåll 2"/>
          <p:cNvSpPr>
            <a:spLocks noGrp="1"/>
          </p:cNvSpPr>
          <p:nvPr>
            <p:ph sz="half" idx="1"/>
          </p:nvPr>
        </p:nvSpPr>
        <p:spPr>
          <a:xfrm>
            <a:off x="540000" y="1908000"/>
            <a:ext cx="5040000" cy="4536000"/>
          </a:xfrm>
          <a:prstGeom prst="rect">
            <a:avLst/>
          </a:prstGeom>
        </p:spPr>
        <p:txBody>
          <a:bodyPr lIns="0" tIns="0" rIns="0" bIns="0">
            <a:normAutofit/>
          </a:bodyPr>
          <a:lstStyle>
            <a:lvl1pPr>
              <a:spcAft>
                <a:spcPts val="800"/>
              </a:spcAft>
              <a:defRPr sz="1800">
                <a:solidFill>
                  <a:schemeClr val="tx1"/>
                </a:solidFill>
              </a:defRPr>
            </a:lvl1pPr>
            <a:lvl2pPr marL="575992" indent="-287995">
              <a:spcAft>
                <a:spcPts val="800"/>
              </a:spcAft>
              <a:buFont typeface="Arial" panose="020B0604020202020204" pitchFamily="34" charset="0"/>
              <a:buChar char="•"/>
              <a:defRPr sz="1800">
                <a:solidFill>
                  <a:schemeClr val="tx1"/>
                </a:solidFill>
              </a:defRPr>
            </a:lvl2pPr>
            <a:lvl3pPr marL="863988" indent="-287995">
              <a:spcAft>
                <a:spcPts val="800"/>
              </a:spcAft>
              <a:buFont typeface="Gill Sans MT" panose="020B0502020104020203" pitchFamily="34" charset="0"/>
              <a:buChar char="–"/>
              <a:defRPr sz="1800">
                <a:solidFill>
                  <a:schemeClr val="tx1"/>
                </a:solidFill>
              </a:defRPr>
            </a:lvl3pPr>
            <a:lvl4pPr marL="1151983" indent="-287995">
              <a:spcAft>
                <a:spcPts val="800"/>
              </a:spcAft>
              <a:buFont typeface="Courier New" panose="02070309020205020404" pitchFamily="49" charset="0"/>
              <a:buChar char="o"/>
              <a:defRPr sz="1800">
                <a:solidFill>
                  <a:schemeClr val="tx1"/>
                </a:solidFill>
              </a:defRPr>
            </a:lvl4pPr>
            <a:lvl5pPr marL="1439979" indent="-287995">
              <a:spcAft>
                <a:spcPts val="800"/>
              </a:spcAft>
              <a:buFont typeface="Wingdings" panose="05000000000000000000" pitchFamily="2" charset="2"/>
              <a:buChar char="§"/>
              <a:defRPr sz="1800">
                <a:solidFill>
                  <a:schemeClr val="tx1"/>
                </a:solidFill>
              </a:defRPr>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9" name="Platshållare för innehåll 3"/>
          <p:cNvSpPr>
            <a:spLocks noGrp="1"/>
          </p:cNvSpPr>
          <p:nvPr>
            <p:ph sz="half" idx="2"/>
          </p:nvPr>
        </p:nvSpPr>
        <p:spPr>
          <a:xfrm>
            <a:off x="6084000" y="1908000"/>
            <a:ext cx="5040000" cy="4536000"/>
          </a:xfrm>
          <a:prstGeom prst="rect">
            <a:avLst/>
          </a:prstGeom>
        </p:spPr>
        <p:txBody>
          <a:bodyPr lIns="0" tIns="0" rIns="0" bIns="0">
            <a:normAutofit/>
          </a:bodyPr>
          <a:lstStyle>
            <a:lvl1pPr>
              <a:spcAft>
                <a:spcPts val="800"/>
              </a:spcAft>
              <a:defRPr sz="1800">
                <a:solidFill>
                  <a:schemeClr val="tx1"/>
                </a:solidFill>
              </a:defRPr>
            </a:lvl1pPr>
            <a:lvl2pPr marL="575992" indent="-287995">
              <a:spcAft>
                <a:spcPts val="800"/>
              </a:spcAft>
              <a:buFont typeface="Arial" panose="020B0604020202020204" pitchFamily="34" charset="0"/>
              <a:buChar char="•"/>
              <a:defRPr sz="1800">
                <a:solidFill>
                  <a:schemeClr val="tx1"/>
                </a:solidFill>
              </a:defRPr>
            </a:lvl2pPr>
            <a:lvl3pPr marL="863988" indent="-287995">
              <a:spcAft>
                <a:spcPts val="800"/>
              </a:spcAft>
              <a:buFont typeface="Gill Sans MT" panose="020B0502020104020203" pitchFamily="34" charset="0"/>
              <a:buChar char="–"/>
              <a:defRPr sz="1800">
                <a:solidFill>
                  <a:schemeClr val="tx1"/>
                </a:solidFill>
              </a:defRPr>
            </a:lvl3pPr>
            <a:lvl4pPr marL="1151983" indent="-287995">
              <a:spcAft>
                <a:spcPts val="800"/>
              </a:spcAft>
              <a:buFont typeface="Courier New" panose="02070309020205020404" pitchFamily="49" charset="0"/>
              <a:buChar char="o"/>
              <a:defRPr sz="1800">
                <a:solidFill>
                  <a:schemeClr val="tx1"/>
                </a:solidFill>
              </a:defRPr>
            </a:lvl4pPr>
            <a:lvl5pPr marL="1439979" indent="-287995">
              <a:spcAft>
                <a:spcPts val="800"/>
              </a:spcAft>
              <a:buFont typeface="Wingdings" panose="05000000000000000000" pitchFamily="2" charset="2"/>
              <a:buChar char="§"/>
              <a:defRPr sz="1800">
                <a:solidFill>
                  <a:schemeClr val="tx1"/>
                </a:solidFill>
              </a:defRPr>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1783856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vsnittsrubrik botten">
    <p:bg>
      <p:bgPr>
        <a:solidFill>
          <a:schemeClr val="bg1"/>
        </a:solidFill>
        <a:effectLst/>
      </p:bgPr>
    </p:bg>
    <p:spTree>
      <p:nvGrpSpPr>
        <p:cNvPr id="1" name=""/>
        <p:cNvGrpSpPr/>
        <p:nvPr/>
      </p:nvGrpSpPr>
      <p:grpSpPr>
        <a:xfrm>
          <a:off x="0" y="0"/>
          <a:ext cx="0" cy="0"/>
          <a:chOff x="0" y="0"/>
          <a:chExt cx="0" cy="0"/>
        </a:xfrm>
      </p:grpSpPr>
      <p:sp>
        <p:nvSpPr>
          <p:cNvPr id="4" name="Rubrik 1"/>
          <p:cNvSpPr>
            <a:spLocks noGrp="1"/>
          </p:cNvSpPr>
          <p:nvPr>
            <p:ph type="title"/>
          </p:nvPr>
        </p:nvSpPr>
        <p:spPr>
          <a:xfrm>
            <a:off x="540000" y="3924000"/>
            <a:ext cx="7056000" cy="1008000"/>
          </a:xfrm>
          <a:prstGeom prst="rect">
            <a:avLst/>
          </a:prstGeom>
        </p:spPr>
        <p:txBody>
          <a:bodyPr lIns="0" tIns="0" rIns="0" bIns="0" anchor="t">
            <a:noAutofit/>
          </a:bodyPr>
          <a:lstStyle>
            <a:lvl1pPr algn="l">
              <a:defRPr sz="2400" b="0" cap="none" baseline="0">
                <a:solidFill>
                  <a:schemeClr val="tx1"/>
                </a:solidFill>
              </a:defRPr>
            </a:lvl1pPr>
          </a:lstStyle>
          <a:p>
            <a:r>
              <a:rPr lang="sv-SE" dirty="0"/>
              <a:t>Klicka här för att ändra format</a:t>
            </a:r>
          </a:p>
        </p:txBody>
      </p:sp>
      <p:sp>
        <p:nvSpPr>
          <p:cNvPr id="5" name="Platshållare för text 2"/>
          <p:cNvSpPr>
            <a:spLocks noGrp="1"/>
          </p:cNvSpPr>
          <p:nvPr>
            <p:ph type="body" idx="1"/>
          </p:nvPr>
        </p:nvSpPr>
        <p:spPr>
          <a:xfrm>
            <a:off x="539749" y="1908000"/>
            <a:ext cx="8064000" cy="1512000"/>
          </a:xfrm>
          <a:prstGeom prst="rect">
            <a:avLst/>
          </a:prstGeom>
        </p:spPr>
        <p:txBody>
          <a:bodyPr lIns="0" tIns="0" rIns="0" bIns="0" anchor="b">
            <a:noAutofit/>
          </a:bodyPr>
          <a:lstStyle>
            <a:lvl1pPr marL="0" indent="0">
              <a:spcAft>
                <a:spcPts val="800"/>
              </a:spcAft>
              <a:buNone/>
              <a:defRPr sz="1800">
                <a:solidFill>
                  <a:schemeClr val="tx1"/>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3819058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4"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defRPr sz="2400" cap="none" baseline="0">
                <a:solidFill>
                  <a:schemeClr val="bg1"/>
                </a:solidFill>
              </a:defRPr>
            </a:lvl1pPr>
          </a:lstStyle>
          <a:p>
            <a:r>
              <a:rPr lang="sv-SE" dirty="0"/>
              <a:t>Klicka här för att ändra format</a:t>
            </a:r>
          </a:p>
        </p:txBody>
      </p:sp>
      <p:sp>
        <p:nvSpPr>
          <p:cNvPr id="5" name="Platshållare för text 7"/>
          <p:cNvSpPr>
            <a:spLocks noGrp="1"/>
          </p:cNvSpPr>
          <p:nvPr>
            <p:ph type="body" sz="quarter" idx="10"/>
          </p:nvPr>
        </p:nvSpPr>
        <p:spPr>
          <a:xfrm>
            <a:off x="539751" y="1908000"/>
            <a:ext cx="10080000" cy="4032000"/>
          </a:xfrm>
          <a:prstGeom prst="rect">
            <a:avLst/>
          </a:prstGeom>
        </p:spPr>
        <p:txBody>
          <a:bodyPr lIns="0" tIns="0" rIns="0" bIns="0"/>
          <a:lstStyle>
            <a:lvl1pPr>
              <a:spcAft>
                <a:spcPts val="800"/>
              </a:spcAft>
              <a:buFontTx/>
              <a:buNone/>
              <a:defRPr>
                <a:solidFill>
                  <a:schemeClr val="bg1"/>
                </a:solidFill>
              </a:defRPr>
            </a:lvl1pPr>
            <a:lvl2pPr marL="0" indent="0">
              <a:spcAft>
                <a:spcPts val="800"/>
              </a:spcAft>
              <a:buFontTx/>
              <a:buNone/>
              <a:defRPr>
                <a:solidFill>
                  <a:schemeClr val="bg1"/>
                </a:solidFill>
              </a:defRPr>
            </a:lvl2pPr>
            <a:lvl3pPr marL="0" indent="0">
              <a:spcAft>
                <a:spcPts val="800"/>
              </a:spcAft>
              <a:buFontTx/>
              <a:buNone/>
              <a:defRPr>
                <a:solidFill>
                  <a:schemeClr val="bg1"/>
                </a:solidFill>
              </a:defRPr>
            </a:lvl3pPr>
            <a:lvl4pPr marL="0" indent="0">
              <a:spcAft>
                <a:spcPts val="800"/>
              </a:spcAft>
              <a:buFontTx/>
              <a:buNone/>
              <a:defRPr>
                <a:solidFill>
                  <a:schemeClr val="bg1"/>
                </a:solidFill>
              </a:defRPr>
            </a:lvl4pPr>
            <a:lvl5pPr marL="0" indent="0">
              <a:spcAft>
                <a:spcPts val="800"/>
              </a:spcAft>
              <a:buFontTx/>
              <a:buNone/>
              <a:defRPr>
                <a:solidFill>
                  <a:schemeClr val="bg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884540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punktlista">
    <p:spTree>
      <p:nvGrpSpPr>
        <p:cNvPr id="1" name=""/>
        <p:cNvGrpSpPr/>
        <p:nvPr/>
      </p:nvGrpSpPr>
      <p:grpSpPr>
        <a:xfrm>
          <a:off x="0" y="0"/>
          <a:ext cx="0" cy="0"/>
          <a:chOff x="0" y="0"/>
          <a:chExt cx="0" cy="0"/>
        </a:xfrm>
      </p:grpSpPr>
      <p:sp>
        <p:nvSpPr>
          <p:cNvPr id="4"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defRPr sz="2400" cap="none" baseline="0">
                <a:solidFill>
                  <a:schemeClr val="bg1"/>
                </a:solidFill>
              </a:defRPr>
            </a:lvl1pPr>
          </a:lstStyle>
          <a:p>
            <a:r>
              <a:rPr lang="sv-SE" dirty="0"/>
              <a:t>Klicka här för att ändra format</a:t>
            </a:r>
          </a:p>
        </p:txBody>
      </p:sp>
      <p:sp>
        <p:nvSpPr>
          <p:cNvPr id="5" name="Platshållare för text 7"/>
          <p:cNvSpPr>
            <a:spLocks noGrp="1"/>
          </p:cNvSpPr>
          <p:nvPr>
            <p:ph type="body" sz="quarter" idx="10"/>
          </p:nvPr>
        </p:nvSpPr>
        <p:spPr>
          <a:xfrm>
            <a:off x="539751" y="1908000"/>
            <a:ext cx="10080000" cy="4032000"/>
          </a:xfrm>
          <a:prstGeom prst="rect">
            <a:avLst/>
          </a:prstGeom>
        </p:spPr>
        <p:txBody>
          <a:bodyPr lIns="0" tIns="0" rIns="0" bIns="0"/>
          <a:lstStyle>
            <a:lvl1pPr marL="287993" indent="-287993">
              <a:spcAft>
                <a:spcPts val="800"/>
              </a:spcAft>
              <a:buFont typeface="Arial" pitchFamily="34" charset="0"/>
              <a:buChar char="•"/>
              <a:defRPr>
                <a:solidFill>
                  <a:schemeClr val="bg1"/>
                </a:solidFill>
              </a:defRPr>
            </a:lvl1pPr>
            <a:lvl2pPr marL="575986" indent="-287993">
              <a:spcAft>
                <a:spcPts val="800"/>
              </a:spcAft>
              <a:buFont typeface="Gill Sans MT" panose="020B0502020104020203" pitchFamily="34" charset="0"/>
              <a:buChar char="–"/>
              <a:defRPr>
                <a:solidFill>
                  <a:schemeClr val="bg1"/>
                </a:solidFill>
              </a:defRPr>
            </a:lvl2pPr>
            <a:lvl3pPr marL="863978" indent="-287993">
              <a:spcAft>
                <a:spcPts val="800"/>
              </a:spcAft>
              <a:buFont typeface="Courier New" panose="02070309020205020404" pitchFamily="49" charset="0"/>
              <a:buChar char="o"/>
              <a:defRPr>
                <a:solidFill>
                  <a:schemeClr val="bg1"/>
                </a:solidFill>
              </a:defRPr>
            </a:lvl3pPr>
            <a:lvl4pPr marL="1151971" indent="-287993">
              <a:spcAft>
                <a:spcPts val="800"/>
              </a:spcAft>
              <a:buFont typeface="Wingdings" panose="05000000000000000000" pitchFamily="2" charset="2"/>
              <a:buChar char="§"/>
              <a:defRPr>
                <a:solidFill>
                  <a:schemeClr val="bg1"/>
                </a:solidFill>
              </a:defRPr>
            </a:lvl4pPr>
            <a:lvl5pPr marL="1439964" indent="-287993">
              <a:spcAft>
                <a:spcPts val="800"/>
              </a:spcAft>
              <a:buFont typeface="Gill Sans MT" panose="020B0502020104020203" pitchFamily="34" charset="0"/>
              <a:buChar char="»"/>
              <a:defRPr>
                <a:solidFill>
                  <a:schemeClr val="bg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57436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ingress och punktlista">
    <p:spTree>
      <p:nvGrpSpPr>
        <p:cNvPr id="1" name=""/>
        <p:cNvGrpSpPr/>
        <p:nvPr/>
      </p:nvGrpSpPr>
      <p:grpSpPr>
        <a:xfrm>
          <a:off x="0" y="0"/>
          <a:ext cx="0" cy="0"/>
          <a:chOff x="0" y="0"/>
          <a:chExt cx="0" cy="0"/>
        </a:xfrm>
      </p:grpSpPr>
      <p:sp>
        <p:nvSpPr>
          <p:cNvPr id="4"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defRPr sz="2400" cap="none" baseline="0">
                <a:solidFill>
                  <a:schemeClr val="bg1"/>
                </a:solidFill>
              </a:defRPr>
            </a:lvl1pPr>
          </a:lstStyle>
          <a:p>
            <a:r>
              <a:rPr lang="sv-SE" dirty="0"/>
              <a:t>Klicka här för att ändra format</a:t>
            </a:r>
          </a:p>
        </p:txBody>
      </p:sp>
      <p:sp>
        <p:nvSpPr>
          <p:cNvPr id="5" name="Platshållare för innehåll 2"/>
          <p:cNvSpPr>
            <a:spLocks noGrp="1"/>
          </p:cNvSpPr>
          <p:nvPr>
            <p:ph idx="1"/>
          </p:nvPr>
        </p:nvSpPr>
        <p:spPr>
          <a:xfrm>
            <a:off x="540000" y="1908000"/>
            <a:ext cx="10080000" cy="4032000"/>
          </a:xfrm>
          <a:prstGeom prst="rect">
            <a:avLst/>
          </a:prstGeom>
        </p:spPr>
        <p:txBody>
          <a:bodyPr lIns="0" tIns="0" rIns="0" bIns="0"/>
          <a:lstStyle>
            <a:lvl1pPr>
              <a:spcAft>
                <a:spcPts val="800"/>
              </a:spcAft>
              <a:defRPr>
                <a:solidFill>
                  <a:schemeClr val="bg1"/>
                </a:solidFill>
              </a:defRPr>
            </a:lvl1pPr>
            <a:lvl2pPr marL="575986" indent="-287993">
              <a:spcAft>
                <a:spcPts val="800"/>
              </a:spcAft>
              <a:buFont typeface="Arial" pitchFamily="34" charset="0"/>
              <a:buChar char="•"/>
              <a:defRPr>
                <a:solidFill>
                  <a:schemeClr val="bg1"/>
                </a:solidFill>
              </a:defRPr>
            </a:lvl2pPr>
            <a:lvl3pPr marL="575986" indent="0">
              <a:buNone/>
              <a:defRPr/>
            </a:lvl3pPr>
            <a:lvl4pPr marL="1151971" indent="-287993">
              <a:buFont typeface="Arial" pitchFamily="34" charset="0"/>
              <a:buChar char="•"/>
              <a:defRPr/>
            </a:lvl4pPr>
            <a:lvl5pPr marL="1439964" indent="-287993">
              <a:buFont typeface="Arial" pitchFamily="34" charset="0"/>
              <a:buChar char="•"/>
              <a:defRPr/>
            </a:lvl5pPr>
          </a:lstStyle>
          <a:p>
            <a:pPr lvl="0"/>
            <a:r>
              <a:rPr lang="sv-SE" dirty="0"/>
              <a:t>Klicka här för att ändra format på bakgrundstexten</a:t>
            </a:r>
          </a:p>
          <a:p>
            <a:pPr lvl="1"/>
            <a:r>
              <a:rPr lang="sv-SE" dirty="0"/>
              <a:t>Nivå två</a:t>
            </a:r>
          </a:p>
        </p:txBody>
      </p:sp>
    </p:spTree>
    <p:extLst>
      <p:ext uri="{BB962C8B-B14F-4D97-AF65-F5344CB8AC3E}">
        <p14:creationId xmlns:p14="http://schemas.microsoft.com/office/powerpoint/2010/main" val="933210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vsnitts- och underrubrik">
    <p:spTree>
      <p:nvGrpSpPr>
        <p:cNvPr id="1" name=""/>
        <p:cNvGrpSpPr/>
        <p:nvPr/>
      </p:nvGrpSpPr>
      <p:grpSpPr>
        <a:xfrm>
          <a:off x="0" y="0"/>
          <a:ext cx="0" cy="0"/>
          <a:chOff x="0" y="0"/>
          <a:chExt cx="0" cy="0"/>
        </a:xfrm>
      </p:grpSpPr>
      <p:sp>
        <p:nvSpPr>
          <p:cNvPr id="4" name="Rubrik 1"/>
          <p:cNvSpPr>
            <a:spLocks noGrp="1"/>
          </p:cNvSpPr>
          <p:nvPr>
            <p:ph type="ctrTitle"/>
          </p:nvPr>
        </p:nvSpPr>
        <p:spPr>
          <a:xfrm>
            <a:off x="540000" y="2412000"/>
            <a:ext cx="11088000" cy="1008000"/>
          </a:xfrm>
          <a:prstGeom prst="rect">
            <a:avLst/>
          </a:prstGeom>
        </p:spPr>
        <p:txBody>
          <a:bodyPr lIns="0" tIns="0" rIns="0" bIns="0" anchor="b" anchorCtr="0">
            <a:noAutofit/>
          </a:bodyPr>
          <a:lstStyle>
            <a:lvl1pPr algn="l">
              <a:defRPr sz="2400" cap="none" baseline="0">
                <a:solidFill>
                  <a:schemeClr val="bg1"/>
                </a:solidFill>
              </a:defRPr>
            </a:lvl1pPr>
          </a:lstStyle>
          <a:p>
            <a:r>
              <a:rPr lang="sv-SE" dirty="0"/>
              <a:t>Klicka här för att ändra format</a:t>
            </a:r>
          </a:p>
        </p:txBody>
      </p:sp>
      <p:sp>
        <p:nvSpPr>
          <p:cNvPr id="5" name="Underrubrik 2"/>
          <p:cNvSpPr>
            <a:spLocks noGrp="1"/>
          </p:cNvSpPr>
          <p:nvPr>
            <p:ph type="subTitle" idx="1"/>
          </p:nvPr>
        </p:nvSpPr>
        <p:spPr>
          <a:xfrm>
            <a:off x="540000" y="3924000"/>
            <a:ext cx="10080000" cy="1512000"/>
          </a:xfrm>
          <a:prstGeom prst="rect">
            <a:avLst/>
          </a:prstGeom>
        </p:spPr>
        <p:txBody>
          <a:bodyPr lIns="0" tIns="0" rIns="0" bIns="0"/>
          <a:lstStyle>
            <a:lvl1pPr marL="0" indent="0" algn="l">
              <a:spcAft>
                <a:spcPts val="800"/>
              </a:spcAft>
              <a:buNone/>
              <a:defRPr>
                <a:solidFill>
                  <a:schemeClr val="bg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sv-SE" dirty="0"/>
              <a:t>Klicka här för att ändra format på underrubrik i bakgrunden</a:t>
            </a:r>
          </a:p>
        </p:txBody>
      </p:sp>
    </p:spTree>
    <p:extLst>
      <p:ext uri="{BB962C8B-B14F-4D97-AF65-F5344CB8AC3E}">
        <p14:creationId xmlns:p14="http://schemas.microsoft.com/office/powerpoint/2010/main" val="1083485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ildsid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0" y="0"/>
            <a:ext cx="12192000" cy="6858000"/>
          </a:xfrm>
          <a:prstGeom prst="rect">
            <a:avLst/>
          </a:prstGeom>
        </p:spPr>
        <p:txBody>
          <a:bodyPr lIns="0" tIns="0" rIns="0" bIns="0" anchor="t" anchorCtr="0">
            <a:noAutofit/>
          </a:bodyPr>
          <a:lstStyle>
            <a:lvl1pPr marL="0" indent="0" algn="ctr">
              <a:buNone/>
              <a:defRPr sz="1400">
                <a:solidFill>
                  <a:schemeClr val="bg1"/>
                </a:solidFil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sv-SE" dirty="0"/>
              <a:t>Klicka på ikonen för att lägga till en bild</a:t>
            </a:r>
          </a:p>
        </p:txBody>
      </p:sp>
    </p:spTree>
    <p:extLst>
      <p:ext uri="{BB962C8B-B14F-4D97-AF65-F5344CB8AC3E}">
        <p14:creationId xmlns:p14="http://schemas.microsoft.com/office/powerpoint/2010/main" val="3686850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Rubrik, innehåll och bild">
    <p:spTree>
      <p:nvGrpSpPr>
        <p:cNvPr id="1" name=""/>
        <p:cNvGrpSpPr/>
        <p:nvPr/>
      </p:nvGrpSpPr>
      <p:grpSpPr>
        <a:xfrm>
          <a:off x="0" y="0"/>
          <a:ext cx="0" cy="0"/>
          <a:chOff x="0" y="0"/>
          <a:chExt cx="0" cy="0"/>
        </a:xfrm>
      </p:grpSpPr>
      <p:sp>
        <p:nvSpPr>
          <p:cNvPr id="5" name="Rubrik 1"/>
          <p:cNvSpPr>
            <a:spLocks noGrp="1"/>
          </p:cNvSpPr>
          <p:nvPr>
            <p:ph type="title"/>
          </p:nvPr>
        </p:nvSpPr>
        <p:spPr>
          <a:xfrm>
            <a:off x="540000" y="396000"/>
            <a:ext cx="5544000" cy="1512000"/>
          </a:xfrm>
          <a:prstGeom prst="rect">
            <a:avLst/>
          </a:prstGeom>
        </p:spPr>
        <p:txBody>
          <a:bodyPr lIns="0" tIns="0" rIns="0" bIns="0" anchor="b" anchorCtr="0">
            <a:noAutofit/>
          </a:bodyPr>
          <a:lstStyle>
            <a:lvl1pPr>
              <a:defRPr sz="2400" cap="none" baseline="0">
                <a:solidFill>
                  <a:schemeClr val="bg1"/>
                </a:solidFill>
              </a:defRPr>
            </a:lvl1pPr>
          </a:lstStyle>
          <a:p>
            <a:r>
              <a:rPr lang="sv-SE" dirty="0"/>
              <a:t>Klicka här för att ändra format</a:t>
            </a:r>
          </a:p>
        </p:txBody>
      </p:sp>
      <p:sp>
        <p:nvSpPr>
          <p:cNvPr id="7" name="Platshållare för bild 2"/>
          <p:cNvSpPr>
            <a:spLocks noGrp="1"/>
          </p:cNvSpPr>
          <p:nvPr>
            <p:ph type="pic" idx="1"/>
          </p:nvPr>
        </p:nvSpPr>
        <p:spPr>
          <a:xfrm>
            <a:off x="6588000" y="396000"/>
            <a:ext cx="5040000" cy="6048000"/>
          </a:xfrm>
          <a:prstGeom prst="rect">
            <a:avLst/>
          </a:prstGeom>
        </p:spPr>
        <p:txBody>
          <a:bodyPr lIns="0" tIns="0" rIns="0" bIns="0">
            <a:noAutofit/>
          </a:bodyPr>
          <a:lstStyle>
            <a:lvl1pPr marL="0" indent="0" algn="ctr">
              <a:buNone/>
              <a:defRPr sz="1400">
                <a:solidFill>
                  <a:schemeClr val="bg1"/>
                </a:solidFil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sv-SE" dirty="0"/>
              <a:t>Klicka på ikonen för att lägga till en bild</a:t>
            </a:r>
          </a:p>
        </p:txBody>
      </p:sp>
      <p:sp>
        <p:nvSpPr>
          <p:cNvPr id="8" name="Platshållare för text 2"/>
          <p:cNvSpPr>
            <a:spLocks noGrp="1"/>
          </p:cNvSpPr>
          <p:nvPr>
            <p:ph idx="10" hasCustomPrompt="1"/>
          </p:nvPr>
        </p:nvSpPr>
        <p:spPr>
          <a:xfrm>
            <a:off x="540000" y="2412000"/>
            <a:ext cx="5544000" cy="4032000"/>
          </a:xfrm>
          <a:prstGeom prst="rect">
            <a:avLst/>
          </a:prstGeom>
        </p:spPr>
        <p:txBody>
          <a:bodyPr vert="horz" lIns="0" tIns="0" rIns="0" bIns="0" rtlCol="0">
            <a:noAutofit/>
          </a:bodyPr>
          <a:lstStyle>
            <a:lvl1pPr marL="0" indent="0">
              <a:spcAft>
                <a:spcPts val="800"/>
              </a:spcAft>
              <a:buFontTx/>
              <a:buNone/>
              <a:defRPr>
                <a:solidFill>
                  <a:schemeClr val="bg1"/>
                </a:solidFill>
              </a:defRPr>
            </a:lvl1pPr>
            <a:lvl2pPr marL="287993" indent="0">
              <a:buFontTx/>
              <a:buNone/>
              <a:defRPr/>
            </a:lvl2pPr>
            <a:lvl3pPr marL="575986" indent="0">
              <a:buFontTx/>
              <a:buNone/>
              <a:defRPr/>
            </a:lvl3pPr>
            <a:lvl4pPr marL="863978" indent="0">
              <a:buFontTx/>
              <a:buNone/>
              <a:defRPr/>
            </a:lvl4pPr>
            <a:lvl5pPr marL="1151971" indent="0">
              <a:buFontTx/>
              <a:buNone/>
              <a:defRPr/>
            </a:lvl5pPr>
          </a:lstStyle>
          <a:p>
            <a:pPr lvl="0"/>
            <a:r>
              <a:rPr lang="sv-SE" dirty="0"/>
              <a:t>Klicka här för att ändra format på bakgrundstexten</a:t>
            </a:r>
          </a:p>
        </p:txBody>
      </p:sp>
    </p:spTree>
    <p:extLst>
      <p:ext uri="{BB962C8B-B14F-4D97-AF65-F5344CB8AC3E}">
        <p14:creationId xmlns:p14="http://schemas.microsoft.com/office/powerpoint/2010/main" val="735894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5" name="Rubrik 1"/>
          <p:cNvSpPr>
            <a:spLocks noGrp="1"/>
          </p:cNvSpPr>
          <p:nvPr>
            <p:ph type="title"/>
          </p:nvPr>
        </p:nvSpPr>
        <p:spPr>
          <a:xfrm>
            <a:off x="540000" y="396000"/>
            <a:ext cx="11088000" cy="1008000"/>
          </a:xfrm>
          <a:prstGeom prst="rect">
            <a:avLst/>
          </a:prstGeom>
        </p:spPr>
        <p:txBody>
          <a:bodyPr lIns="0" tIns="0" rIns="0" bIns="0" anchor="b" anchorCtr="0">
            <a:noAutofit/>
          </a:bodyPr>
          <a:lstStyle>
            <a:lvl1pPr algn="l">
              <a:defRPr sz="2400" cap="none" baseline="0">
                <a:solidFill>
                  <a:schemeClr val="bg1"/>
                </a:solidFill>
              </a:defRPr>
            </a:lvl1pPr>
          </a:lstStyle>
          <a:p>
            <a:r>
              <a:rPr lang="sv-SE" dirty="0"/>
              <a:t>Klicka här för att ändra format</a:t>
            </a:r>
          </a:p>
        </p:txBody>
      </p:sp>
      <p:sp>
        <p:nvSpPr>
          <p:cNvPr id="6" name="Platshållare för innehåll 2"/>
          <p:cNvSpPr>
            <a:spLocks noGrp="1"/>
          </p:cNvSpPr>
          <p:nvPr>
            <p:ph sz="half" idx="1"/>
          </p:nvPr>
        </p:nvSpPr>
        <p:spPr>
          <a:xfrm>
            <a:off x="540000" y="1908000"/>
            <a:ext cx="5040000" cy="4536000"/>
          </a:xfrm>
          <a:prstGeom prst="rect">
            <a:avLst/>
          </a:prstGeom>
        </p:spPr>
        <p:txBody>
          <a:bodyPr lIns="0" tIns="0" rIns="0" bIns="0">
            <a:normAutofit/>
          </a:bodyPr>
          <a:lstStyle>
            <a:lvl1pPr>
              <a:spcAft>
                <a:spcPts val="800"/>
              </a:spcAft>
              <a:defRPr sz="1800">
                <a:solidFill>
                  <a:schemeClr val="bg1"/>
                </a:solidFill>
              </a:defRPr>
            </a:lvl1pPr>
            <a:lvl2pPr marL="575992" indent="-287995">
              <a:spcAft>
                <a:spcPts val="800"/>
              </a:spcAft>
              <a:buFont typeface="Arial" panose="020B0604020202020204" pitchFamily="34" charset="0"/>
              <a:buChar char="•"/>
              <a:defRPr sz="1800">
                <a:solidFill>
                  <a:schemeClr val="bg1"/>
                </a:solidFill>
              </a:defRPr>
            </a:lvl2pPr>
            <a:lvl3pPr marL="863988" indent="-287995">
              <a:spcAft>
                <a:spcPts val="800"/>
              </a:spcAft>
              <a:buFont typeface="Gill Sans MT" panose="020B0502020104020203" pitchFamily="34" charset="0"/>
              <a:buChar char="–"/>
              <a:defRPr sz="1800">
                <a:solidFill>
                  <a:schemeClr val="bg1"/>
                </a:solidFill>
              </a:defRPr>
            </a:lvl3pPr>
            <a:lvl4pPr marL="1151983" indent="-287995">
              <a:spcAft>
                <a:spcPts val="800"/>
              </a:spcAft>
              <a:buFont typeface="Courier New" panose="02070309020205020404" pitchFamily="49" charset="0"/>
              <a:buChar char="o"/>
              <a:defRPr sz="1800">
                <a:solidFill>
                  <a:schemeClr val="bg1"/>
                </a:solidFill>
              </a:defRPr>
            </a:lvl4pPr>
            <a:lvl5pPr marL="1439979" indent="-287995">
              <a:spcAft>
                <a:spcPts val="800"/>
              </a:spcAft>
              <a:buFont typeface="Wingdings" panose="05000000000000000000" pitchFamily="2" charset="2"/>
              <a:buChar char="§"/>
              <a:defRPr sz="1800">
                <a:solidFill>
                  <a:schemeClr val="bg1"/>
                </a:solidFill>
              </a:defRPr>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Platshållare för innehåll 3"/>
          <p:cNvSpPr>
            <a:spLocks noGrp="1"/>
          </p:cNvSpPr>
          <p:nvPr>
            <p:ph sz="half" idx="2"/>
          </p:nvPr>
        </p:nvSpPr>
        <p:spPr>
          <a:xfrm>
            <a:off x="6084000" y="1908000"/>
            <a:ext cx="5040000" cy="4536000"/>
          </a:xfrm>
          <a:prstGeom prst="rect">
            <a:avLst/>
          </a:prstGeom>
        </p:spPr>
        <p:txBody>
          <a:bodyPr lIns="0" tIns="0" rIns="0" bIns="0">
            <a:normAutofit/>
          </a:bodyPr>
          <a:lstStyle>
            <a:lvl1pPr>
              <a:spcAft>
                <a:spcPts val="800"/>
              </a:spcAft>
              <a:defRPr sz="1800">
                <a:solidFill>
                  <a:schemeClr val="bg1"/>
                </a:solidFill>
              </a:defRPr>
            </a:lvl1pPr>
            <a:lvl2pPr marL="575992" indent="-287995">
              <a:spcAft>
                <a:spcPts val="800"/>
              </a:spcAft>
              <a:buFont typeface="Arial" panose="020B0604020202020204" pitchFamily="34" charset="0"/>
              <a:buChar char="•"/>
              <a:defRPr sz="1800">
                <a:solidFill>
                  <a:schemeClr val="bg1"/>
                </a:solidFill>
              </a:defRPr>
            </a:lvl2pPr>
            <a:lvl3pPr marL="863988" indent="-287995">
              <a:spcAft>
                <a:spcPts val="800"/>
              </a:spcAft>
              <a:buFont typeface="Gill Sans MT" panose="020B0502020104020203" pitchFamily="34" charset="0"/>
              <a:buChar char="–"/>
              <a:defRPr sz="1800">
                <a:solidFill>
                  <a:schemeClr val="bg1"/>
                </a:solidFill>
              </a:defRPr>
            </a:lvl3pPr>
            <a:lvl4pPr marL="1151983" indent="-287995">
              <a:spcAft>
                <a:spcPts val="800"/>
              </a:spcAft>
              <a:buFont typeface="Courier New" panose="02070309020205020404" pitchFamily="49" charset="0"/>
              <a:buChar char="o"/>
              <a:defRPr sz="1800">
                <a:solidFill>
                  <a:schemeClr val="bg1"/>
                </a:solidFill>
              </a:defRPr>
            </a:lvl4pPr>
            <a:lvl5pPr marL="1439979" indent="-287995">
              <a:spcAft>
                <a:spcPts val="800"/>
              </a:spcAft>
              <a:buFont typeface="Wingdings" panose="05000000000000000000" pitchFamily="2" charset="2"/>
              <a:buChar char="§"/>
              <a:defRPr sz="1800">
                <a:solidFill>
                  <a:schemeClr val="bg1"/>
                </a:solidFill>
              </a:defRPr>
            </a:lvl5pPr>
            <a:lvl6pPr>
              <a:defRPr sz="1800"/>
            </a:lvl6pPr>
            <a:lvl7pPr>
              <a:defRPr sz="1800"/>
            </a:lvl7pPr>
            <a:lvl8pPr>
              <a:defRPr sz="1800"/>
            </a:lvl8pPr>
            <a:lvl9pPr>
              <a:defRPr sz="18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2580425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10" Type="http://schemas.openxmlformats.org/officeDocument/2006/relationships/image" Target="../media/image1.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10" Type="http://schemas.openxmlformats.org/officeDocument/2006/relationships/image" Target="../media/image1.png"/><Relationship Id="rId4" Type="http://schemas.openxmlformats.org/officeDocument/2006/relationships/slideLayout" Target="../slideLayouts/slideLayout1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10" Type="http://schemas.openxmlformats.org/officeDocument/2006/relationships/image" Target="../media/image3.png"/><Relationship Id="rId4" Type="http://schemas.openxmlformats.org/officeDocument/2006/relationships/slideLayout" Target="../slideLayouts/slideLayout22.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41C04"/>
        </a:solidFill>
        <a:effectLst/>
      </p:bgPr>
    </p:bg>
    <p:spTree>
      <p:nvGrpSpPr>
        <p:cNvPr id="1" name=""/>
        <p:cNvGrpSpPr/>
        <p:nvPr/>
      </p:nvGrpSpPr>
      <p:grpSpPr>
        <a:xfrm>
          <a:off x="0" y="0"/>
          <a:ext cx="0" cy="0"/>
          <a:chOff x="0" y="0"/>
          <a:chExt cx="0" cy="0"/>
        </a:xfrm>
      </p:grpSpPr>
      <p:pic>
        <p:nvPicPr>
          <p:cNvPr id="5" name="Bildobjekt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003280" y="4687200"/>
            <a:ext cx="1188720" cy="2171700"/>
          </a:xfrm>
          <a:prstGeom prst="rect">
            <a:avLst/>
          </a:prstGeom>
        </p:spPr>
      </p:pic>
      <p:pic>
        <p:nvPicPr>
          <p:cNvPr id="6" name="Bildobjekt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40000" y="5940000"/>
            <a:ext cx="1802131" cy="506730"/>
          </a:xfrm>
          <a:prstGeom prst="rect">
            <a:avLst/>
          </a:prstGeom>
        </p:spPr>
      </p:pic>
    </p:spTree>
    <p:extLst>
      <p:ext uri="{BB962C8B-B14F-4D97-AF65-F5344CB8AC3E}">
        <p14:creationId xmlns:p14="http://schemas.microsoft.com/office/powerpoint/2010/main" val="497348905"/>
      </p:ext>
    </p:extLst>
  </p:cSld>
  <p:clrMap bg1="lt1" tx1="dk1" bg2="lt2" tx2="dk2" accent1="accent1" accent2="accent2" accent3="accent3" accent4="accent4" accent5="accent5" accent6="accent6" hlink="hlink" folHlink="folHlink"/>
  <p:sldLayoutIdLst>
    <p:sldLayoutId id="2147483667" r:id="rId1"/>
    <p:sldLayoutId id="2147483669" r:id="rId2"/>
  </p:sldLayoutIdLst>
  <p:txStyles>
    <p:titleStyle>
      <a:lvl1pPr algn="ctr" defTabSz="914388" rtl="0" eaLnBrk="1" latinLnBrk="0" hangingPunct="1">
        <a:spcBef>
          <a:spcPct val="0"/>
        </a:spcBef>
        <a:buNone/>
        <a:defRPr sz="4800" kern="1200">
          <a:solidFill>
            <a:schemeClr val="tx1"/>
          </a:solidFill>
          <a:latin typeface="+mj-lt"/>
          <a:ea typeface="+mj-ea"/>
          <a:cs typeface="+mj-cs"/>
        </a:defRPr>
      </a:lvl1pPr>
    </p:titleStyle>
    <p:bodyStyle>
      <a:lvl1pPr marL="287995"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1pPr>
      <a:lvl2pPr marL="575992"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2pPr>
      <a:lvl3pPr marL="863988"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3pPr>
      <a:lvl4pPr marL="1151983"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4pPr>
      <a:lvl5pPr marL="1439979"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5pPr>
      <a:lvl6pPr marL="2514564"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56"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50"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44"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388" rtl="0" eaLnBrk="1" latinLnBrk="0" hangingPunct="1">
        <a:defRPr sz="1800" kern="1200">
          <a:solidFill>
            <a:schemeClr val="tx1"/>
          </a:solidFill>
          <a:latin typeface="+mn-lt"/>
          <a:ea typeface="+mn-ea"/>
          <a:cs typeface="+mn-cs"/>
        </a:defRPr>
      </a:lvl1pPr>
      <a:lvl2pPr marL="457194" algn="l" defTabSz="914388" rtl="0" eaLnBrk="1" latinLnBrk="0" hangingPunct="1">
        <a:defRPr sz="1800" kern="1200">
          <a:solidFill>
            <a:schemeClr val="tx1"/>
          </a:solidFill>
          <a:latin typeface="+mn-lt"/>
          <a:ea typeface="+mn-ea"/>
          <a:cs typeface="+mn-cs"/>
        </a:defRPr>
      </a:lvl2pPr>
      <a:lvl3pPr marL="914388" algn="l" defTabSz="914388" rtl="0" eaLnBrk="1" latinLnBrk="0" hangingPunct="1">
        <a:defRPr sz="1800" kern="1200">
          <a:solidFill>
            <a:schemeClr val="tx1"/>
          </a:solidFill>
          <a:latin typeface="+mn-lt"/>
          <a:ea typeface="+mn-ea"/>
          <a:cs typeface="+mn-cs"/>
        </a:defRPr>
      </a:lvl3pPr>
      <a:lvl4pPr marL="1371580" algn="l" defTabSz="914388" rtl="0" eaLnBrk="1" latinLnBrk="0" hangingPunct="1">
        <a:defRPr sz="1800" kern="1200">
          <a:solidFill>
            <a:schemeClr val="tx1"/>
          </a:solidFill>
          <a:latin typeface="+mn-lt"/>
          <a:ea typeface="+mn-ea"/>
          <a:cs typeface="+mn-cs"/>
        </a:defRPr>
      </a:lvl4pPr>
      <a:lvl5pPr marL="1828773" algn="l" defTabSz="914388" rtl="0" eaLnBrk="1" latinLnBrk="0" hangingPunct="1">
        <a:defRPr sz="1800" kern="1200">
          <a:solidFill>
            <a:schemeClr val="tx1"/>
          </a:solidFill>
          <a:latin typeface="+mn-lt"/>
          <a:ea typeface="+mn-ea"/>
          <a:cs typeface="+mn-cs"/>
        </a:defRPr>
      </a:lvl5pPr>
      <a:lvl6pPr marL="2285967" algn="l" defTabSz="914388" rtl="0" eaLnBrk="1" latinLnBrk="0" hangingPunct="1">
        <a:defRPr sz="1800" kern="1200">
          <a:solidFill>
            <a:schemeClr val="tx1"/>
          </a:solidFill>
          <a:latin typeface="+mn-lt"/>
          <a:ea typeface="+mn-ea"/>
          <a:cs typeface="+mn-cs"/>
        </a:defRPr>
      </a:lvl6pPr>
      <a:lvl7pPr marL="2743161" algn="l" defTabSz="914388" rtl="0" eaLnBrk="1" latinLnBrk="0" hangingPunct="1">
        <a:defRPr sz="1800" kern="1200">
          <a:solidFill>
            <a:schemeClr val="tx1"/>
          </a:solidFill>
          <a:latin typeface="+mn-lt"/>
          <a:ea typeface="+mn-ea"/>
          <a:cs typeface="+mn-cs"/>
        </a:defRPr>
      </a:lvl7pPr>
      <a:lvl8pPr marL="3200355" algn="l" defTabSz="914388" rtl="0" eaLnBrk="1" latinLnBrk="0" hangingPunct="1">
        <a:defRPr sz="1800" kern="1200">
          <a:solidFill>
            <a:schemeClr val="tx1"/>
          </a:solidFill>
          <a:latin typeface="+mn-lt"/>
          <a:ea typeface="+mn-ea"/>
          <a:cs typeface="+mn-cs"/>
        </a:defRPr>
      </a:lvl8pPr>
      <a:lvl9pPr marL="3657547" algn="l" defTabSz="91438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6C6058"/>
        </a:solidFill>
        <a:effectLst/>
      </p:bgPr>
    </p:bg>
    <p:spTree>
      <p:nvGrpSpPr>
        <p:cNvPr id="1" name=""/>
        <p:cNvGrpSpPr/>
        <p:nvPr/>
      </p:nvGrpSpPr>
      <p:grpSpPr>
        <a:xfrm>
          <a:off x="0" y="0"/>
          <a:ext cx="0" cy="0"/>
          <a:chOff x="0" y="0"/>
          <a:chExt cx="0" cy="0"/>
        </a:xfrm>
      </p:grpSpPr>
      <p:pic>
        <p:nvPicPr>
          <p:cNvPr id="3" name="Bildobjekt 2"/>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1003280" y="4687200"/>
            <a:ext cx="1188720" cy="2171700"/>
          </a:xfrm>
          <a:prstGeom prst="rect">
            <a:avLst/>
          </a:prstGeom>
        </p:spPr>
      </p:pic>
    </p:spTree>
    <p:extLst>
      <p:ext uri="{BB962C8B-B14F-4D97-AF65-F5344CB8AC3E}">
        <p14:creationId xmlns:p14="http://schemas.microsoft.com/office/powerpoint/2010/main" val="1550503013"/>
      </p:ext>
    </p:extLst>
  </p:cSld>
  <p:clrMap bg1="lt1" tx1="dk1" bg2="lt2" tx2="dk2" accent1="accent1" accent2="accent2" accent3="accent3" accent4="accent4" accent5="accent5" accent6="accent6" hlink="hlink" folHlink="folHlink"/>
  <p:sldLayoutIdLst>
    <p:sldLayoutId id="2147483650" r:id="rId1"/>
    <p:sldLayoutId id="2147483671" r:id="rId2"/>
    <p:sldLayoutId id="2147483668" r:id="rId3"/>
    <p:sldLayoutId id="2147483649" r:id="rId4"/>
    <p:sldLayoutId id="2147483655" r:id="rId5"/>
    <p:sldLayoutId id="2147483654" r:id="rId6"/>
    <p:sldLayoutId id="2147483652" r:id="rId7"/>
    <p:sldLayoutId id="2147483651" r:id="rId8"/>
  </p:sldLayoutIdLst>
  <p:txStyles>
    <p:titleStyle>
      <a:lvl1pPr algn="l" defTabSz="914388" rtl="0" eaLnBrk="1" latinLnBrk="0" hangingPunct="1">
        <a:spcBef>
          <a:spcPct val="0"/>
        </a:spcBef>
        <a:buNone/>
        <a:defRPr sz="3600" kern="1200">
          <a:solidFill>
            <a:schemeClr val="tx1"/>
          </a:solidFill>
          <a:latin typeface="+mj-lt"/>
          <a:ea typeface="+mj-ea"/>
          <a:cs typeface="+mj-cs"/>
        </a:defRPr>
      </a:lvl1pPr>
    </p:titleStyle>
    <p:bodyStyle>
      <a:lvl1pPr marL="0" indent="0" algn="l" defTabSz="914388" rtl="0" eaLnBrk="1" latinLnBrk="0" hangingPunct="1">
        <a:spcBef>
          <a:spcPts val="0"/>
        </a:spcBef>
        <a:buFontTx/>
        <a:buNone/>
        <a:defRPr sz="1800" kern="1200">
          <a:solidFill>
            <a:schemeClr val="tx1"/>
          </a:solidFill>
          <a:latin typeface="+mn-lt"/>
          <a:ea typeface="+mn-ea"/>
          <a:cs typeface="+mn-cs"/>
        </a:defRPr>
      </a:lvl1pPr>
      <a:lvl2pPr marL="575992"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2pPr>
      <a:lvl3pPr marL="863988"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3pPr>
      <a:lvl4pPr marL="1151983"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4pPr>
      <a:lvl5pPr marL="1439979"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5pPr>
      <a:lvl6pPr marL="2514564"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56"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50"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44"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388" rtl="0" eaLnBrk="1" latinLnBrk="0" hangingPunct="1">
        <a:defRPr sz="1800" kern="1200">
          <a:solidFill>
            <a:schemeClr val="tx1"/>
          </a:solidFill>
          <a:latin typeface="+mn-lt"/>
          <a:ea typeface="+mn-ea"/>
          <a:cs typeface="+mn-cs"/>
        </a:defRPr>
      </a:lvl1pPr>
      <a:lvl2pPr marL="457194" algn="l" defTabSz="914388" rtl="0" eaLnBrk="1" latinLnBrk="0" hangingPunct="1">
        <a:defRPr sz="1800" kern="1200">
          <a:solidFill>
            <a:schemeClr val="tx1"/>
          </a:solidFill>
          <a:latin typeface="+mn-lt"/>
          <a:ea typeface="+mn-ea"/>
          <a:cs typeface="+mn-cs"/>
        </a:defRPr>
      </a:lvl2pPr>
      <a:lvl3pPr marL="914388" algn="l" defTabSz="914388" rtl="0" eaLnBrk="1" latinLnBrk="0" hangingPunct="1">
        <a:defRPr sz="1800" kern="1200">
          <a:solidFill>
            <a:schemeClr val="tx1"/>
          </a:solidFill>
          <a:latin typeface="+mn-lt"/>
          <a:ea typeface="+mn-ea"/>
          <a:cs typeface="+mn-cs"/>
        </a:defRPr>
      </a:lvl3pPr>
      <a:lvl4pPr marL="1371580" algn="l" defTabSz="914388" rtl="0" eaLnBrk="1" latinLnBrk="0" hangingPunct="1">
        <a:defRPr sz="1800" kern="1200">
          <a:solidFill>
            <a:schemeClr val="tx1"/>
          </a:solidFill>
          <a:latin typeface="+mn-lt"/>
          <a:ea typeface="+mn-ea"/>
          <a:cs typeface="+mn-cs"/>
        </a:defRPr>
      </a:lvl4pPr>
      <a:lvl5pPr marL="1828773" algn="l" defTabSz="914388" rtl="0" eaLnBrk="1" latinLnBrk="0" hangingPunct="1">
        <a:defRPr sz="1800" kern="1200">
          <a:solidFill>
            <a:schemeClr val="tx1"/>
          </a:solidFill>
          <a:latin typeface="+mn-lt"/>
          <a:ea typeface="+mn-ea"/>
          <a:cs typeface="+mn-cs"/>
        </a:defRPr>
      </a:lvl5pPr>
      <a:lvl6pPr marL="2285967" algn="l" defTabSz="914388" rtl="0" eaLnBrk="1" latinLnBrk="0" hangingPunct="1">
        <a:defRPr sz="1800" kern="1200">
          <a:solidFill>
            <a:schemeClr val="tx1"/>
          </a:solidFill>
          <a:latin typeface="+mn-lt"/>
          <a:ea typeface="+mn-ea"/>
          <a:cs typeface="+mn-cs"/>
        </a:defRPr>
      </a:lvl6pPr>
      <a:lvl7pPr marL="2743161" algn="l" defTabSz="914388" rtl="0" eaLnBrk="1" latinLnBrk="0" hangingPunct="1">
        <a:defRPr sz="1800" kern="1200">
          <a:solidFill>
            <a:schemeClr val="tx1"/>
          </a:solidFill>
          <a:latin typeface="+mn-lt"/>
          <a:ea typeface="+mn-ea"/>
          <a:cs typeface="+mn-cs"/>
        </a:defRPr>
      </a:lvl7pPr>
      <a:lvl8pPr marL="3200355" algn="l" defTabSz="914388" rtl="0" eaLnBrk="1" latinLnBrk="0" hangingPunct="1">
        <a:defRPr sz="1800" kern="1200">
          <a:solidFill>
            <a:schemeClr val="tx1"/>
          </a:solidFill>
          <a:latin typeface="+mn-lt"/>
          <a:ea typeface="+mn-ea"/>
          <a:cs typeface="+mn-cs"/>
        </a:defRPr>
      </a:lvl8pPr>
      <a:lvl9pPr marL="3657547" algn="l" defTabSz="914388"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078A4"/>
        </a:solidFill>
        <a:effectLst/>
      </p:bgPr>
    </p:bg>
    <p:spTree>
      <p:nvGrpSpPr>
        <p:cNvPr id="1" name=""/>
        <p:cNvGrpSpPr/>
        <p:nvPr/>
      </p:nvGrpSpPr>
      <p:grpSpPr>
        <a:xfrm>
          <a:off x="0" y="0"/>
          <a:ext cx="0" cy="0"/>
          <a:chOff x="0" y="0"/>
          <a:chExt cx="0" cy="0"/>
        </a:xfrm>
      </p:grpSpPr>
      <p:pic>
        <p:nvPicPr>
          <p:cNvPr id="3" name="Bildobjekt 2"/>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1003280" y="4687200"/>
            <a:ext cx="1188720" cy="2171700"/>
          </a:xfrm>
          <a:prstGeom prst="rect">
            <a:avLst/>
          </a:prstGeom>
        </p:spPr>
      </p:pic>
    </p:spTree>
    <p:extLst>
      <p:ext uri="{BB962C8B-B14F-4D97-AF65-F5344CB8AC3E}">
        <p14:creationId xmlns:p14="http://schemas.microsoft.com/office/powerpoint/2010/main" val="16037079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txStyles>
    <p:titleStyle>
      <a:lvl1pPr algn="l" defTabSz="914388" rtl="0" eaLnBrk="1" latinLnBrk="0" hangingPunct="1">
        <a:spcBef>
          <a:spcPct val="0"/>
        </a:spcBef>
        <a:buNone/>
        <a:defRPr sz="3600" kern="1200">
          <a:solidFill>
            <a:schemeClr val="tx1"/>
          </a:solidFill>
          <a:latin typeface="+mj-lt"/>
          <a:ea typeface="+mj-ea"/>
          <a:cs typeface="+mj-cs"/>
        </a:defRPr>
      </a:lvl1pPr>
    </p:titleStyle>
    <p:bodyStyle>
      <a:lvl1pPr marL="0" indent="0" algn="l" defTabSz="914388" rtl="0" eaLnBrk="1" latinLnBrk="0" hangingPunct="1">
        <a:spcBef>
          <a:spcPts val="0"/>
        </a:spcBef>
        <a:buFontTx/>
        <a:buNone/>
        <a:defRPr sz="1800" kern="1200">
          <a:solidFill>
            <a:schemeClr val="tx1"/>
          </a:solidFill>
          <a:latin typeface="+mn-lt"/>
          <a:ea typeface="+mn-ea"/>
          <a:cs typeface="+mn-cs"/>
        </a:defRPr>
      </a:lvl1pPr>
      <a:lvl2pPr marL="575992"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2pPr>
      <a:lvl3pPr marL="863988"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3pPr>
      <a:lvl4pPr marL="1151983"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4pPr>
      <a:lvl5pPr marL="1439979"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5pPr>
      <a:lvl6pPr marL="2514564"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56"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50"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44"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388" rtl="0" eaLnBrk="1" latinLnBrk="0" hangingPunct="1">
        <a:defRPr sz="1800" kern="1200">
          <a:solidFill>
            <a:schemeClr val="tx1"/>
          </a:solidFill>
          <a:latin typeface="+mn-lt"/>
          <a:ea typeface="+mn-ea"/>
          <a:cs typeface="+mn-cs"/>
        </a:defRPr>
      </a:lvl1pPr>
      <a:lvl2pPr marL="457194" algn="l" defTabSz="914388" rtl="0" eaLnBrk="1" latinLnBrk="0" hangingPunct="1">
        <a:defRPr sz="1800" kern="1200">
          <a:solidFill>
            <a:schemeClr val="tx1"/>
          </a:solidFill>
          <a:latin typeface="+mn-lt"/>
          <a:ea typeface="+mn-ea"/>
          <a:cs typeface="+mn-cs"/>
        </a:defRPr>
      </a:lvl2pPr>
      <a:lvl3pPr marL="914388" algn="l" defTabSz="914388" rtl="0" eaLnBrk="1" latinLnBrk="0" hangingPunct="1">
        <a:defRPr sz="1800" kern="1200">
          <a:solidFill>
            <a:schemeClr val="tx1"/>
          </a:solidFill>
          <a:latin typeface="+mn-lt"/>
          <a:ea typeface="+mn-ea"/>
          <a:cs typeface="+mn-cs"/>
        </a:defRPr>
      </a:lvl3pPr>
      <a:lvl4pPr marL="1371580" algn="l" defTabSz="914388" rtl="0" eaLnBrk="1" latinLnBrk="0" hangingPunct="1">
        <a:defRPr sz="1800" kern="1200">
          <a:solidFill>
            <a:schemeClr val="tx1"/>
          </a:solidFill>
          <a:latin typeface="+mn-lt"/>
          <a:ea typeface="+mn-ea"/>
          <a:cs typeface="+mn-cs"/>
        </a:defRPr>
      </a:lvl4pPr>
      <a:lvl5pPr marL="1828773" algn="l" defTabSz="914388" rtl="0" eaLnBrk="1" latinLnBrk="0" hangingPunct="1">
        <a:defRPr sz="1800" kern="1200">
          <a:solidFill>
            <a:schemeClr val="tx1"/>
          </a:solidFill>
          <a:latin typeface="+mn-lt"/>
          <a:ea typeface="+mn-ea"/>
          <a:cs typeface="+mn-cs"/>
        </a:defRPr>
      </a:lvl5pPr>
      <a:lvl6pPr marL="2285967" algn="l" defTabSz="914388" rtl="0" eaLnBrk="1" latinLnBrk="0" hangingPunct="1">
        <a:defRPr sz="1800" kern="1200">
          <a:solidFill>
            <a:schemeClr val="tx1"/>
          </a:solidFill>
          <a:latin typeface="+mn-lt"/>
          <a:ea typeface="+mn-ea"/>
          <a:cs typeface="+mn-cs"/>
        </a:defRPr>
      </a:lvl6pPr>
      <a:lvl7pPr marL="2743161" algn="l" defTabSz="914388" rtl="0" eaLnBrk="1" latinLnBrk="0" hangingPunct="1">
        <a:defRPr sz="1800" kern="1200">
          <a:solidFill>
            <a:schemeClr val="tx1"/>
          </a:solidFill>
          <a:latin typeface="+mn-lt"/>
          <a:ea typeface="+mn-ea"/>
          <a:cs typeface="+mn-cs"/>
        </a:defRPr>
      </a:lvl7pPr>
      <a:lvl8pPr marL="3200355" algn="l" defTabSz="914388" rtl="0" eaLnBrk="1" latinLnBrk="0" hangingPunct="1">
        <a:defRPr sz="1800" kern="1200">
          <a:solidFill>
            <a:schemeClr val="tx1"/>
          </a:solidFill>
          <a:latin typeface="+mn-lt"/>
          <a:ea typeface="+mn-ea"/>
          <a:cs typeface="+mn-cs"/>
        </a:defRPr>
      </a:lvl8pPr>
      <a:lvl9pPr marL="3657547" algn="l" defTabSz="914388"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Bildobjekt 1"/>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1005200" y="4687200"/>
            <a:ext cx="1188720" cy="2171700"/>
          </a:xfrm>
          <a:prstGeom prst="rect">
            <a:avLst/>
          </a:prstGeom>
        </p:spPr>
      </p:pic>
    </p:spTree>
    <p:extLst>
      <p:ext uri="{BB962C8B-B14F-4D97-AF65-F5344CB8AC3E}">
        <p14:creationId xmlns:p14="http://schemas.microsoft.com/office/powerpoint/2010/main" val="122432861"/>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Lst>
  <p:txStyles>
    <p:titleStyle>
      <a:lvl1pPr algn="l" defTabSz="914388" rtl="0" eaLnBrk="1" latinLnBrk="0" hangingPunct="1">
        <a:spcBef>
          <a:spcPct val="0"/>
        </a:spcBef>
        <a:buNone/>
        <a:defRPr sz="3600" kern="1200">
          <a:solidFill>
            <a:schemeClr val="tx1"/>
          </a:solidFill>
          <a:latin typeface="+mj-lt"/>
          <a:ea typeface="+mj-ea"/>
          <a:cs typeface="+mj-cs"/>
        </a:defRPr>
      </a:lvl1pPr>
    </p:titleStyle>
    <p:bodyStyle>
      <a:lvl1pPr marL="0" indent="0" algn="l" defTabSz="914388" rtl="0" eaLnBrk="1" latinLnBrk="0" hangingPunct="1">
        <a:spcBef>
          <a:spcPts val="0"/>
        </a:spcBef>
        <a:buFontTx/>
        <a:buNone/>
        <a:defRPr sz="1800" kern="1200">
          <a:solidFill>
            <a:schemeClr val="tx1"/>
          </a:solidFill>
          <a:latin typeface="+mn-lt"/>
          <a:ea typeface="+mn-ea"/>
          <a:cs typeface="+mn-cs"/>
        </a:defRPr>
      </a:lvl1pPr>
      <a:lvl2pPr marL="575992"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2pPr>
      <a:lvl3pPr marL="863988"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3pPr>
      <a:lvl4pPr marL="1151983"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4pPr>
      <a:lvl5pPr marL="1439979" indent="-287995" algn="l" defTabSz="914388" rtl="0" eaLnBrk="1" latinLnBrk="0" hangingPunct="1">
        <a:spcBef>
          <a:spcPts val="0"/>
        </a:spcBef>
        <a:buFont typeface="Arial" pitchFamily="34" charset="0"/>
        <a:buChar char="»"/>
        <a:defRPr sz="1800" kern="1200">
          <a:solidFill>
            <a:schemeClr val="tx1"/>
          </a:solidFill>
          <a:latin typeface="+mn-lt"/>
          <a:ea typeface="+mn-ea"/>
          <a:cs typeface="+mn-cs"/>
        </a:defRPr>
      </a:lvl5pPr>
      <a:lvl6pPr marL="2514564"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56"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50"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44" indent="-228597" algn="l" defTabSz="9143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388" rtl="0" eaLnBrk="1" latinLnBrk="0" hangingPunct="1">
        <a:defRPr sz="1800" kern="1200">
          <a:solidFill>
            <a:schemeClr val="tx1"/>
          </a:solidFill>
          <a:latin typeface="+mn-lt"/>
          <a:ea typeface="+mn-ea"/>
          <a:cs typeface="+mn-cs"/>
        </a:defRPr>
      </a:lvl1pPr>
      <a:lvl2pPr marL="457194" algn="l" defTabSz="914388" rtl="0" eaLnBrk="1" latinLnBrk="0" hangingPunct="1">
        <a:defRPr sz="1800" kern="1200">
          <a:solidFill>
            <a:schemeClr val="tx1"/>
          </a:solidFill>
          <a:latin typeface="+mn-lt"/>
          <a:ea typeface="+mn-ea"/>
          <a:cs typeface="+mn-cs"/>
        </a:defRPr>
      </a:lvl2pPr>
      <a:lvl3pPr marL="914388" algn="l" defTabSz="914388" rtl="0" eaLnBrk="1" latinLnBrk="0" hangingPunct="1">
        <a:defRPr sz="1800" kern="1200">
          <a:solidFill>
            <a:schemeClr val="tx1"/>
          </a:solidFill>
          <a:latin typeface="+mn-lt"/>
          <a:ea typeface="+mn-ea"/>
          <a:cs typeface="+mn-cs"/>
        </a:defRPr>
      </a:lvl3pPr>
      <a:lvl4pPr marL="1371580" algn="l" defTabSz="914388" rtl="0" eaLnBrk="1" latinLnBrk="0" hangingPunct="1">
        <a:defRPr sz="1800" kern="1200">
          <a:solidFill>
            <a:schemeClr val="tx1"/>
          </a:solidFill>
          <a:latin typeface="+mn-lt"/>
          <a:ea typeface="+mn-ea"/>
          <a:cs typeface="+mn-cs"/>
        </a:defRPr>
      </a:lvl4pPr>
      <a:lvl5pPr marL="1828773" algn="l" defTabSz="914388" rtl="0" eaLnBrk="1" latinLnBrk="0" hangingPunct="1">
        <a:defRPr sz="1800" kern="1200">
          <a:solidFill>
            <a:schemeClr val="tx1"/>
          </a:solidFill>
          <a:latin typeface="+mn-lt"/>
          <a:ea typeface="+mn-ea"/>
          <a:cs typeface="+mn-cs"/>
        </a:defRPr>
      </a:lvl5pPr>
      <a:lvl6pPr marL="2285967" algn="l" defTabSz="914388" rtl="0" eaLnBrk="1" latinLnBrk="0" hangingPunct="1">
        <a:defRPr sz="1800" kern="1200">
          <a:solidFill>
            <a:schemeClr val="tx1"/>
          </a:solidFill>
          <a:latin typeface="+mn-lt"/>
          <a:ea typeface="+mn-ea"/>
          <a:cs typeface="+mn-cs"/>
        </a:defRPr>
      </a:lvl6pPr>
      <a:lvl7pPr marL="2743161" algn="l" defTabSz="914388" rtl="0" eaLnBrk="1" latinLnBrk="0" hangingPunct="1">
        <a:defRPr sz="1800" kern="1200">
          <a:solidFill>
            <a:schemeClr val="tx1"/>
          </a:solidFill>
          <a:latin typeface="+mn-lt"/>
          <a:ea typeface="+mn-ea"/>
          <a:cs typeface="+mn-cs"/>
        </a:defRPr>
      </a:lvl7pPr>
      <a:lvl8pPr marL="3200355" algn="l" defTabSz="914388" rtl="0" eaLnBrk="1" latinLnBrk="0" hangingPunct="1">
        <a:defRPr sz="1800" kern="1200">
          <a:solidFill>
            <a:schemeClr val="tx1"/>
          </a:solidFill>
          <a:latin typeface="+mn-lt"/>
          <a:ea typeface="+mn-ea"/>
          <a:cs typeface="+mn-cs"/>
        </a:defRPr>
      </a:lvl8pPr>
      <a:lvl9pPr marL="3657547" algn="l" defTabSz="9143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 Id="rId5" Type="http://schemas.openxmlformats.org/officeDocument/2006/relationships/hyperlink" Target="https://www.gislaved.se/bygga-bo-och-miljo/samhallsplanering/oversiktsplaner/gallande-oversiktsplan" TargetMode="External"/><Relationship Id="rId4" Type="http://schemas.openxmlformats.org/officeDocument/2006/relationships/hyperlink" Target="https://www.gislaved.se/download/18.625af8b9186581ab4ebab48/1677076489553/Plandokument%20Kommunomfattande%20%C3%B6versiktsplan%20%C3%96P16%20Gislaveds%20kommun.pdf"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 Id="rId5" Type="http://schemas.openxmlformats.org/officeDocument/2006/relationships/hyperlink" Target="https://www.gislaved.se/download/18.6c7bb61c1851412f92b21f8c/1672839511150/Strategi%20f%C3%B6r%20h%C3%A5llbar%20utveckling%20Gislaveds%20kommun%20antagen%20den%2014%20juni%202021.pdf" TargetMode="External"/><Relationship Id="rId4" Type="http://schemas.openxmlformats.org/officeDocument/2006/relationships/hyperlink" Target="https://www.gislaved.se/bygga-bo-och-miljo/samhallsplanering/centrumutvecklin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 Id="rId4" Type="http://schemas.openxmlformats.org/officeDocument/2006/relationships/hyperlink" Target="https://www.gislaved.se/download/18.625af8b9186581ab4ebab48/1677076489553/Plandokument%20Kommunomfattande%20%C3%B6versiktsplan%20%C3%96P16%20Gislaveds%20kommun.pdf"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www.gislaved.se/download/18.4f6453cc184556c18bd8f4/1667909003811/Anderstorp%20fr%C3%A5n%20bro%20till%20bro%20(1).pdf" TargetMode="External"/><Relationship Id="rId3" Type="http://schemas.openxmlformats.org/officeDocument/2006/relationships/image" Target="../media/image9.svg"/><Relationship Id="rId7" Type="http://schemas.openxmlformats.org/officeDocument/2006/relationships/hyperlink" Target="https://www.gislaved.se/download/18.6c7bb61c1851412f92b4c961/1674815746413/Gislaved_2040_M%C3%B6tesplatsenvidNissan_antaget_KF_20191212_uppslag.pdf" TargetMode="External"/><Relationship Id="rId2" Type="http://schemas.openxmlformats.org/officeDocument/2006/relationships/image" Target="../media/image8.png"/><Relationship Id="rId1" Type="http://schemas.openxmlformats.org/officeDocument/2006/relationships/slideLayout" Target="../slideLayouts/slideLayout4.xml"/><Relationship Id="rId6" Type="http://schemas.openxmlformats.org/officeDocument/2006/relationships/hyperlink" Target="https://www.gislaved.se/download/18.3802851b18464df712918f1/1668176317379/Handling%20F%C3%96P%20Sm%C3%A5landsstenar%20och%20Skeppshult%20daterad%20den%207%20november%202018_20190220.pdf" TargetMode="External"/><Relationship Id="rId5" Type="http://schemas.openxmlformats.org/officeDocument/2006/relationships/hyperlink" Target="https://www.gislaved.se/download/18.625af8b9186581ab4ebab48/1677076489553/Plandokument%20Kommunomfattande%20%C3%B6versiktsplan%20%C3%96P16%20Gislaveds%20kommun.pdf" TargetMode="External"/><Relationship Id="rId4" Type="http://schemas.openxmlformats.org/officeDocument/2006/relationships/hyperlink" Target="https://www.gislaved.se/download/18.16f7d0951884a30999959e1/1685104755979/Kommunplan%202023-2026%20antagen%2023%20maj%202023.pdf" TargetMode="External"/><Relationship Id="rId9" Type="http://schemas.openxmlformats.org/officeDocument/2006/relationships/hyperlink" Target="https://www.gislaved.se/download/18.49986f701879a52155e15b4a/1683036164733/Stadsmilj%C3%B6program.pdf"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www.gislaved.se/download/18.6c7bb61c1851412f92b21f8c/1672839511150/Strategi%20f%C3%B6r%20h%C3%A5llbar%20utveckling%20Gislaveds%20kommun%20antagen%20den%2014%20juni%202021.pdf" TargetMode="External"/><Relationship Id="rId2" Type="http://schemas.openxmlformats.org/officeDocument/2006/relationships/hyperlink" Target="https://www.gislaved.se/download/18.16f7d0951884a30999959e1/1685104755979/Kommunplan%202023-2026%20antagen%2023%20maj%202023.pdf" TargetMode="External"/><Relationship Id="rId1" Type="http://schemas.openxmlformats.org/officeDocument/2006/relationships/slideLayout" Target="../slideLayouts/slideLayout4.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hyperlink" Target="https://www.gislaved.se/download/18.6c7bb61c1851412f92b21f89/1672839511011/Strategi%20f%C3%B6r%20barn-%20och%20utbildningsn%C3%A4mndens%20verksamheter%20antagen%20den%2018%20juni%202018.pdf"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gislaved.se/download/18.6c7bb61c1851412f92b21f89/1672839511011/Strategi%20f%C3%B6r%20barn-%20och%20utbildningsn%C3%A4mndens%20verksamheter%20antagen%20den%2018%20juni%202018.pdf" TargetMode="External"/><Relationship Id="rId2" Type="http://schemas.openxmlformats.org/officeDocument/2006/relationships/hyperlink" Target="https://www.gislaved.se/download/18.16f7d0951884a30999959e1/1685104755979/Kommunplan%202023-2026%20antagen%2023%20maj%202023.pdf" TargetMode="External"/><Relationship Id="rId1" Type="http://schemas.openxmlformats.org/officeDocument/2006/relationships/slideLayout" Target="../slideLayouts/slideLayout4.xml"/><Relationship Id="rId5" Type="http://schemas.openxmlformats.org/officeDocument/2006/relationships/image" Target="../media/image5.sv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s://www.gislaved.se/jobb-och-foretagande/starta-och-driva-foretag/lotsande-organisation" TargetMode="External"/><Relationship Id="rId2" Type="http://schemas.openxmlformats.org/officeDocument/2006/relationships/hyperlink" Target="https://www.gislaved.se/download/18.6c7bb61c1851412f92b21f86/1672839510882/Kommunal%20digital%20agenda%20antagen%20den%2014%20juni%202021.pdf" TargetMode="External"/><Relationship Id="rId1" Type="http://schemas.openxmlformats.org/officeDocument/2006/relationships/slideLayout" Target="../slideLayouts/slideLayout4.xml"/><Relationship Id="rId5" Type="http://schemas.openxmlformats.org/officeDocument/2006/relationships/image" Target="../media/image15.sv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18" Type="http://schemas.openxmlformats.org/officeDocument/2006/relationships/slide" Target="slide18.xml"/><Relationship Id="rId3" Type="http://schemas.openxmlformats.org/officeDocument/2006/relationships/image" Target="../media/image5.sv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slide" Target="slide3.xml"/><Relationship Id="rId2" Type="http://schemas.openxmlformats.org/officeDocument/2006/relationships/image" Target="../media/image4.png"/><Relationship Id="rId16" Type="http://schemas.openxmlformats.org/officeDocument/2006/relationships/slide" Target="slide6.xml"/><Relationship Id="rId20" Type="http://schemas.openxmlformats.org/officeDocument/2006/relationships/slide" Target="slide21.xml"/><Relationship Id="rId1" Type="http://schemas.openxmlformats.org/officeDocument/2006/relationships/slideLayout" Target="../slideLayouts/slideLayout4.xml"/><Relationship Id="rId6" Type="http://schemas.openxmlformats.org/officeDocument/2006/relationships/hyperlink" Target="file:///C:\Users\tomgus01\Downloads\Omv%25C3%25A4rldsanalys%202023-2033%20Gislaveds%20kommun%20(13).pdf" TargetMode="External"/><Relationship Id="rId11" Type="http://schemas.openxmlformats.org/officeDocument/2006/relationships/image" Target="../media/image12.png"/><Relationship Id="rId5" Type="http://schemas.openxmlformats.org/officeDocument/2006/relationships/image" Target="../media/image7.svg"/><Relationship Id="rId15" Type="http://schemas.openxmlformats.org/officeDocument/2006/relationships/slide" Target="slide16.xml"/><Relationship Id="rId10" Type="http://schemas.openxmlformats.org/officeDocument/2006/relationships/image" Target="../media/image11.svg"/><Relationship Id="rId19" Type="http://schemas.openxmlformats.org/officeDocument/2006/relationships/slide" Target="slide8.xml"/><Relationship Id="rId4" Type="http://schemas.openxmlformats.org/officeDocument/2006/relationships/image" Target="../media/image6.png"/><Relationship Id="rId9" Type="http://schemas.openxmlformats.org/officeDocument/2006/relationships/image" Target="../media/image10.png"/><Relationship Id="rId14" Type="http://schemas.openxmlformats.org/officeDocument/2006/relationships/image" Target="../media/image15.svg"/></Relationships>
</file>

<file path=ppt/slides/_rels/slide20.xml.rels><?xml version="1.0" encoding="UTF-8" standalone="yes"?>
<Relationships xmlns="http://schemas.openxmlformats.org/package/2006/relationships"><Relationship Id="rId3" Type="http://schemas.openxmlformats.org/officeDocument/2006/relationships/hyperlink" Target="https://www.gislaved.se/download/18.6c7bb61c1851412f92b21f68/1672839305396/Riktlinjer%20kommunal%20mark%20markanvisningar%20och%20exploateringsavtal%20antagna%20den%2017%20juni%20%202019.pdf" TargetMode="External"/><Relationship Id="rId2" Type="http://schemas.openxmlformats.org/officeDocument/2006/relationships/hyperlink" Target="https://www.gislaved.se/download/18.16f7d0951884a30999959e1/1685104755979/Kommunplan%202023-2026%20antagen%2023%20maj%202023.pdf" TargetMode="External"/><Relationship Id="rId1" Type="http://schemas.openxmlformats.org/officeDocument/2006/relationships/slideLayout" Target="../slideLayouts/slideLayout4.xml"/><Relationship Id="rId5" Type="http://schemas.openxmlformats.org/officeDocument/2006/relationships/image" Target="../media/image5.sv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www.gislaved.se/download/18.6c7bb61c1851412f92b21f8c/1672839511150/Strategi%20f%C3%B6r%20h%C3%A5llbar%20utveckling%20Gislaveds%20kommun%20antagen%20den%2014%20juni%202021.pdf" TargetMode="External"/><Relationship Id="rId1" Type="http://schemas.openxmlformats.org/officeDocument/2006/relationships/slideLayout" Target="../slideLayouts/slideLayout4.xml"/><Relationship Id="rId4" Type="http://schemas.openxmlformats.org/officeDocument/2006/relationships/image" Target="../media/image13.svg"/></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www.gislaved.se/download/18.6c7bb61c1851412f92b21f8c/1672839511150/Strategi%20f%C3%B6r%20h%C3%A5llbar%20utveckling%20Gislaveds%20kommun%20antagen%20den%2014%20juni%202021.pdf" TargetMode="External"/><Relationship Id="rId1" Type="http://schemas.openxmlformats.org/officeDocument/2006/relationships/slideLayout" Target="../slideLayouts/slideLayout4.xml"/><Relationship Id="rId4" Type="http://schemas.openxmlformats.org/officeDocument/2006/relationships/image" Target="../media/image13.svg"/></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polisen.se/om-polisen/medborgarloften-och-lokal-samverkan/medborgarloften/gislaved/" TargetMode="External"/><Relationship Id="rId1" Type="http://schemas.openxmlformats.org/officeDocument/2006/relationships/slideLayout" Target="../slideLayouts/slideLayout4.xml"/><Relationship Id="rId4" Type="http://schemas.openxmlformats.org/officeDocument/2006/relationships/image" Target="../media/image13.svg"/></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gislaved.se/download/18.6c7bb61c1851412f92b21f8c/1672839511150/Strategi%20f%C3%B6r%20h%C3%A5llbar%20utveckling%20Gislaveds%20kommun%20antagen%20den%2014%20juni%202021.pdf" TargetMode="External"/><Relationship Id="rId2" Type="http://schemas.openxmlformats.org/officeDocument/2006/relationships/hyperlink" Target="https://www.gislaved.se/download/18.16f7d0951884a30999959e1/1685104755979/Kommunplan%202023-2026%20antagen%2023%20maj%202023.pdf" TargetMode="External"/><Relationship Id="rId1" Type="http://schemas.openxmlformats.org/officeDocument/2006/relationships/slideLayout" Target="../slideLayouts/slideLayout4.xml"/><Relationship Id="rId5" Type="http://schemas.openxmlformats.org/officeDocument/2006/relationships/image" Target="../media/image7.sv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hyperlink" Target="https://www.gislaved.se/download/18.6c7bb61c1851412f92b21f8c/1672839511150/Strategi%20f%C3%B6r%20h%C3%A5llbar%20utveckling%20Gislaveds%20kommun%20antagen%20den%2014%20juni%202021.pdf" TargetMode="External"/><Relationship Id="rId2" Type="http://schemas.openxmlformats.org/officeDocument/2006/relationships/hyperlink" Target="https://www.gislaved.se/download/18.16f7d0951884a30999959e1/1685104755979/Kommunplan%202023-2026%20antagen%2023%20maj%202023.pdf" TargetMode="External"/><Relationship Id="rId1" Type="http://schemas.openxmlformats.org/officeDocument/2006/relationships/slideLayout" Target="../slideLayouts/slideLayout4.xml"/><Relationship Id="rId5" Type="http://schemas.openxmlformats.org/officeDocument/2006/relationships/image" Target="../media/image7.sv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www.gislaved.se/download/18.6c7bb61c1851412f92b21f4b/1672839304299/Riktlinjer%20f%C3%B6r%20bostadf%C3%B6rs%C3%B6rjning%20antagna%20den%2022%20september%202022.pdf" TargetMode="External"/><Relationship Id="rId1" Type="http://schemas.openxmlformats.org/officeDocument/2006/relationships/slideLayout" Target="../slideLayouts/slideLayout4.xml"/><Relationship Id="rId4" Type="http://schemas.openxmlformats.org/officeDocument/2006/relationships/image" Target="../media/image11.sv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www.gislaved.se/download/18.6c7bb61c1851412f92b21f4b/1672839304299/Riktlinjer%20f%C3%B6r%20bostadf%C3%B6rs%C3%B6rjning%20antagna%20den%2022%20september%202022.pdf" TargetMode="External"/><Relationship Id="rId1" Type="http://schemas.openxmlformats.org/officeDocument/2006/relationships/slideLayout" Target="../slideLayouts/slideLayout4.xml"/><Relationship Id="rId4" Type="http://schemas.openxmlformats.org/officeDocument/2006/relationships/image" Target="../media/image11.svg"/></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s://www.gislaved.se/download/18.16f7d0951884a30999959e1/1685104755979/Kommunplan%202023-2026%20antagen%2023%20maj%202023.pdf" TargetMode="External"/><Relationship Id="rId7" Type="http://schemas.openxmlformats.org/officeDocument/2006/relationships/hyperlink" Target="https://www.gislaved.se/download/18.4f6453cc184556c18bd8f4/1667909003811/Anderstorp%20fr%C3%A5n%20bro%20till%20bro%20(1).pdf" TargetMode="External"/><Relationship Id="rId2" Type="http://schemas.openxmlformats.org/officeDocument/2006/relationships/hyperlink" Target="https://www.gislaved.se/download/18.6c7bb61c1851412f92b21f4b/1672839304299/Riktlinjer%20f%C3%B6r%20bostadf%C3%B6rs%C3%B6rjning%20antagna%20den%2022%20september%202022.pdf" TargetMode="External"/><Relationship Id="rId1" Type="http://schemas.openxmlformats.org/officeDocument/2006/relationships/slideLayout" Target="../slideLayouts/slideLayout4.xml"/><Relationship Id="rId6" Type="http://schemas.openxmlformats.org/officeDocument/2006/relationships/hyperlink" Target="https://www.gislaved.se/download/18.6c7bb61c1851412f92b4c961/1674815746413/Gislaved_2040_M%C3%B6tesplatsenvidNissan_antaget_KF_20191212_uppslag.pdf" TargetMode="External"/><Relationship Id="rId5" Type="http://schemas.openxmlformats.org/officeDocument/2006/relationships/hyperlink" Target="https://www.gislaved.se/download/18.3802851b18464df712918f1/1668176317379/Handling%20F%C3%96P%20Sm%C3%A5landsstenar%20och%20Skeppshult%20daterad%20den%207%20november%202018_20190220.pdf" TargetMode="External"/><Relationship Id="rId4" Type="http://schemas.openxmlformats.org/officeDocument/2006/relationships/hyperlink" Target="https://www.gislaved.se/download/18.625af8b9186581ab4ebab48/1677076489553/Plandokument%20Kommunomfattande%20%C3%B6versiktsplan%20%C3%96P16%20Gislaveds%20kommun.pdf" TargetMode="External"/><Relationship Id="rId9"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5" name="Rubrik 4"/>
          <p:cNvSpPr>
            <a:spLocks noGrp="1"/>
          </p:cNvSpPr>
          <p:nvPr>
            <p:ph type="title"/>
          </p:nvPr>
        </p:nvSpPr>
        <p:spPr/>
        <p:txBody>
          <a:bodyPr/>
          <a:lstStyle/>
          <a:p>
            <a:r>
              <a:rPr lang="sv-SE" dirty="0">
                <a:effectLst>
                  <a:outerShdw blurRad="38100" dist="38100" dir="2700000" algn="tl">
                    <a:srgbClr val="000000">
                      <a:alpha val="43137"/>
                    </a:srgbClr>
                  </a:outerShdw>
                </a:effectLst>
              </a:rPr>
              <a:t>Överblick över den kommunala målbilden</a:t>
            </a:r>
          </a:p>
        </p:txBody>
      </p:sp>
      <p:sp>
        <p:nvSpPr>
          <p:cNvPr id="6" name="Platshållare för text 5"/>
          <p:cNvSpPr>
            <a:spLocks noGrp="1"/>
          </p:cNvSpPr>
          <p:nvPr>
            <p:ph type="body" sz="quarter" idx="10"/>
          </p:nvPr>
        </p:nvSpPr>
        <p:spPr/>
        <p:txBody>
          <a:bodyPr/>
          <a:lstStyle/>
          <a:p>
            <a:r>
              <a:rPr lang="sv-SE" dirty="0">
                <a:effectLst>
                  <a:outerShdw blurRad="38100" dist="38100" dir="2700000" algn="tl">
                    <a:srgbClr val="000000">
                      <a:alpha val="43137"/>
                    </a:srgbClr>
                  </a:outerShdw>
                </a:effectLst>
              </a:rPr>
              <a:t>Viktiga frågor för näringslivet och var de hanteras i kommunala styrdokument</a:t>
            </a:r>
          </a:p>
        </p:txBody>
      </p:sp>
    </p:spTree>
    <p:extLst>
      <p:ext uri="{BB962C8B-B14F-4D97-AF65-F5344CB8AC3E}">
        <p14:creationId xmlns:p14="http://schemas.microsoft.com/office/powerpoint/2010/main" val="10465423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43" name="textruta 42">
            <a:extLst>
              <a:ext uri="{C183D7F6-B498-43B3-948B-1728B52AA6E4}">
                <adec:decorative xmlns:adec="http://schemas.microsoft.com/office/drawing/2017/decorative" val="1"/>
              </a:ext>
            </a:extLst>
          </p:cNvPr>
          <p:cNvSpPr txBox="1"/>
          <p:nvPr/>
        </p:nvSpPr>
        <p:spPr>
          <a:xfrm>
            <a:off x="5825579" y="7592853"/>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stark tillväxt för vår kommun</a:t>
            </a:r>
          </a:p>
        </p:txBody>
      </p:sp>
      <p:sp>
        <p:nvSpPr>
          <p:cNvPr id="44" name="textruta 43">
            <a:extLst>
              <a:ext uri="{C183D7F6-B498-43B3-948B-1728B52AA6E4}">
                <adec:decorative xmlns:adec="http://schemas.microsoft.com/office/drawing/2017/decorative" val="1"/>
              </a:ext>
            </a:extLst>
          </p:cNvPr>
          <p:cNvSpPr txBox="1"/>
          <p:nvPr/>
        </p:nvSpPr>
        <p:spPr>
          <a:xfrm>
            <a:off x="7747944" y="8310228"/>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Ett attraktivt hållbart samhälle</a:t>
            </a:r>
          </a:p>
        </p:txBody>
      </p:sp>
      <p:sp>
        <p:nvSpPr>
          <p:cNvPr id="45" name="textruta 44">
            <a:extLst>
              <a:ext uri="{C183D7F6-B498-43B3-948B-1728B52AA6E4}">
                <adec:decorative xmlns:adec="http://schemas.microsoft.com/office/drawing/2017/decorative" val="1"/>
              </a:ext>
            </a:extLst>
          </p:cNvPr>
          <p:cNvSpPr txBox="1"/>
          <p:nvPr/>
        </p:nvSpPr>
        <p:spPr>
          <a:xfrm>
            <a:off x="9476136" y="8999349"/>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bra kvalitet i välfärden</a:t>
            </a:r>
          </a:p>
        </p:txBody>
      </p:sp>
      <p:grpSp>
        <p:nvGrpSpPr>
          <p:cNvPr id="15" name="Grupp 14">
            <a:extLst>
              <a:ext uri="{C183D7F6-B498-43B3-948B-1728B52AA6E4}">
                <adec:decorative xmlns:adec="http://schemas.microsoft.com/office/drawing/2017/decorative" val="1"/>
              </a:ext>
            </a:extLst>
          </p:cNvPr>
          <p:cNvGrpSpPr/>
          <p:nvPr/>
        </p:nvGrpSpPr>
        <p:grpSpPr>
          <a:xfrm>
            <a:off x="1559496" y="3068960"/>
            <a:ext cx="1080000" cy="1080000"/>
            <a:chOff x="335118" y="1445568"/>
            <a:chExt cx="1296144" cy="1296144"/>
          </a:xfrm>
        </p:grpSpPr>
        <p:sp>
          <p:nvSpPr>
            <p:cNvPr id="16" name="Ellips 15"/>
            <p:cNvSpPr/>
            <p:nvPr/>
          </p:nvSpPr>
          <p:spPr>
            <a:xfrm>
              <a:off x="335118" y="1445568"/>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7" name="Bild 7" descr="Trana kontur">
              <a:extLst>
                <a:ext uri="{FF2B5EF4-FFF2-40B4-BE49-F238E27FC236}">
                  <a16:creationId xmlns:a16="http://schemas.microsoft.com/office/drawing/2014/main" id="{670982A0-CB83-F1BD-161F-971440204D4F}"/>
                </a:ext>
              </a:extLst>
            </p:cNvPr>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5365" y="1715815"/>
              <a:ext cx="755650" cy="755650"/>
            </a:xfrm>
            <a:prstGeom prst="rect">
              <a:avLst/>
            </a:prstGeom>
          </p:spPr>
        </p:pic>
      </p:grpSp>
      <p:sp>
        <p:nvSpPr>
          <p:cNvPr id="19" name="Rubrik 18"/>
          <p:cNvSpPr txBox="1">
            <a:spLocks noGrp="1"/>
          </p:cNvSpPr>
          <p:nvPr>
            <p:ph type="title" idx="4294967295"/>
          </p:nvPr>
        </p:nvSpPr>
        <p:spPr>
          <a:xfrm>
            <a:off x="2783633" y="3400559"/>
            <a:ext cx="7047747"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Infrastruktur, bebyggelse och markfrågor</a:t>
            </a:r>
          </a:p>
        </p:txBody>
      </p:sp>
    </p:spTree>
    <p:extLst>
      <p:ext uri="{BB962C8B-B14F-4D97-AF65-F5344CB8AC3E}">
        <p14:creationId xmlns:p14="http://schemas.microsoft.com/office/powerpoint/2010/main" val="586168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6" name="Rektangel 5"/>
          <p:cNvSpPr/>
          <p:nvPr/>
        </p:nvSpPr>
        <p:spPr>
          <a:xfrm>
            <a:off x="820769" y="334859"/>
            <a:ext cx="2322880" cy="276999"/>
          </a:xfrm>
          <a:prstGeom prst="rect">
            <a:avLst/>
          </a:prstGeom>
        </p:spPr>
        <p:txBody>
          <a:bodyPr wrap="none">
            <a:spAutoFit/>
          </a:bodyPr>
          <a:lstStyle/>
          <a:p>
            <a:r>
              <a:rPr lang="sv-SE" sz="1200" dirty="0">
                <a:solidFill>
                  <a:schemeClr val="bg1"/>
                </a:solidFill>
                <a:effectLst>
                  <a:outerShdw blurRad="38100" dist="38100" dir="2700000" algn="tl">
                    <a:srgbClr val="000000">
                      <a:alpha val="43137"/>
                    </a:srgbClr>
                  </a:outerShdw>
                </a:effectLst>
              </a:rPr>
              <a:t>Infrastruktur, bebyggelse och mark</a:t>
            </a:r>
          </a:p>
        </p:txBody>
      </p:sp>
      <p:sp>
        <p:nvSpPr>
          <p:cNvPr id="45" name="textruta 44">
            <a:extLst>
              <a:ext uri="{C183D7F6-B498-43B3-948B-1728B52AA6E4}">
                <adec:decorative xmlns:adec="http://schemas.microsoft.com/office/drawing/2017/decorative" val="1"/>
              </a:ext>
            </a:extLst>
          </p:cNvPr>
          <p:cNvSpPr txBox="1"/>
          <p:nvPr/>
        </p:nvSpPr>
        <p:spPr>
          <a:xfrm>
            <a:off x="9476136" y="8999349"/>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bra kvalitet i välfärden</a:t>
            </a:r>
          </a:p>
        </p:txBody>
      </p:sp>
      <p:grpSp>
        <p:nvGrpSpPr>
          <p:cNvPr id="22" name="Grupp 21">
            <a:extLst>
              <a:ext uri="{C183D7F6-B498-43B3-948B-1728B52AA6E4}">
                <adec:decorative xmlns:adec="http://schemas.microsoft.com/office/drawing/2017/decorative" val="1"/>
              </a:ext>
            </a:extLst>
          </p:cNvPr>
          <p:cNvGrpSpPr/>
          <p:nvPr/>
        </p:nvGrpSpPr>
        <p:grpSpPr>
          <a:xfrm>
            <a:off x="135013" y="188640"/>
            <a:ext cx="540000" cy="540000"/>
            <a:chOff x="335118" y="1445568"/>
            <a:chExt cx="1296144" cy="1296144"/>
          </a:xfrm>
        </p:grpSpPr>
        <p:sp>
          <p:nvSpPr>
            <p:cNvPr id="23" name="Ellips 22"/>
            <p:cNvSpPr/>
            <p:nvPr/>
          </p:nvSpPr>
          <p:spPr>
            <a:xfrm>
              <a:off x="335118" y="1445568"/>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4" name="Bild 7" descr="Trana kontur">
              <a:extLst>
                <a:ext uri="{FF2B5EF4-FFF2-40B4-BE49-F238E27FC236}">
                  <a16:creationId xmlns:a16="http://schemas.microsoft.com/office/drawing/2014/main" id="{670982A0-CB83-F1BD-161F-971440204D4F}"/>
                </a:ext>
              </a:extLst>
            </p:cNvPr>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5365" y="1715815"/>
              <a:ext cx="755650" cy="755650"/>
            </a:xfrm>
            <a:prstGeom prst="rect">
              <a:avLst/>
            </a:prstGeom>
          </p:spPr>
        </p:pic>
      </p:grpSp>
      <p:sp>
        <p:nvSpPr>
          <p:cNvPr id="14" name="Rektangel med rundade hörn 13"/>
          <p:cNvSpPr>
            <a:spLocks noGrp="1"/>
          </p:cNvSpPr>
          <p:nvPr>
            <p:ph type="title" idx="4294967295"/>
          </p:nvPr>
        </p:nvSpPr>
        <p:spPr>
          <a:xfrm>
            <a:off x="966921" y="988039"/>
            <a:ext cx="3688157"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Vad har vi identifierat som viktigt för näringslivet?</a:t>
            </a:r>
          </a:p>
        </p:txBody>
      </p:sp>
      <p:sp>
        <p:nvSpPr>
          <p:cNvPr id="26" name="textruta 25"/>
          <p:cNvSpPr txBox="1"/>
          <p:nvPr/>
        </p:nvSpPr>
        <p:spPr>
          <a:xfrm>
            <a:off x="967442" y="1699082"/>
            <a:ext cx="3688157" cy="4524315"/>
          </a:xfrm>
          <a:prstGeom prst="rect">
            <a:avLst/>
          </a:prstGeom>
          <a:noFill/>
        </p:spPr>
        <p:txBody>
          <a:bodyPr wrap="square" rtlCol="0">
            <a:spAutoFit/>
          </a:bodyPr>
          <a:lstStyle/>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Planlagd och byggbar mark borde finnas tillgänglig med kort varsel</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Mer tilltalande centrum rent byggnadsmässigt i tätorterna</a:t>
            </a:r>
            <a:br>
              <a:rPr lang="sv-SE" sz="1200" dirty="0">
                <a:solidFill>
                  <a:schemeClr val="bg1"/>
                </a:solidFill>
                <a:effectLst>
                  <a:outerShdw blurRad="38100" dist="38100" dir="2700000" algn="tl">
                    <a:srgbClr val="000000">
                      <a:alpha val="43137"/>
                    </a:srgbClr>
                  </a:outerShdw>
                </a:effectLst>
              </a:rPr>
            </a:b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Mer utvecklade centrum med tätare bebyggelse för att stärka handel, rörelse och aktivitet</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Skapa flöden och tillväxt av människor i kommunen vilket ger omsättning på fastigheter</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Kvaliteten på vägnätet är av stor vikt för industri och näringsliv, att arbeta för att förbättra detta borde vara prioriterat</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Kommunen behöver utveckla ett säkert och lätt pendlingsavstånd från Jönköping och Borås, Rv26/27 är viktig</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Tillgängligheten till kollektivtrafik måste förbättras</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p:txBody>
      </p:sp>
      <p:sp>
        <p:nvSpPr>
          <p:cNvPr id="13" name="Rektangel med rundade hörn 12"/>
          <p:cNvSpPr/>
          <p:nvPr/>
        </p:nvSpPr>
        <p:spPr>
          <a:xfrm>
            <a:off x="5511000" y="889747"/>
            <a:ext cx="3944763" cy="71104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b="1" dirty="0">
                <a:solidFill>
                  <a:schemeClr val="bg1"/>
                </a:solidFill>
              </a:rPr>
              <a:t>Vad säger kommunens målbild?</a:t>
            </a:r>
          </a:p>
        </p:txBody>
      </p:sp>
      <p:sp>
        <p:nvSpPr>
          <p:cNvPr id="7" name="Rektangel 6"/>
          <p:cNvSpPr/>
          <p:nvPr/>
        </p:nvSpPr>
        <p:spPr>
          <a:xfrm>
            <a:off x="5511000" y="1619764"/>
            <a:ext cx="4320000" cy="3478901"/>
          </a:xfrm>
          <a:prstGeom prst="rect">
            <a:avLst/>
          </a:prstGeom>
        </p:spPr>
        <p:txBody>
          <a:bodyPr wrap="square">
            <a:spAutoFit/>
          </a:bodyPr>
          <a:lstStyle/>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4"/>
              </a:rPr>
              <a:t>Framförhållning i markinnehav</a:t>
            </a: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pPr>
              <a:lnSpc>
                <a:spcPct val="107000"/>
              </a:lnSpc>
              <a:spcAft>
                <a:spcPts val="800"/>
              </a:spcAft>
            </a:pPr>
            <a:r>
              <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rPr>
              <a:t>Kommunen ska genom framförhållning i markinnehav och planläggning tillgodose byggklara tomter i kommunen. Kommunen ska också förvärva mark för bred samhällsutveckling. </a:t>
            </a: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4"/>
              </a:rPr>
              <a:t>Byggklara tomter för verksamheter</a:t>
            </a: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pPr>
              <a:lnSpc>
                <a:spcPct val="107000"/>
              </a:lnSpc>
              <a:spcAft>
                <a:spcPts val="800"/>
              </a:spcAft>
            </a:pPr>
            <a:r>
              <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rPr>
              <a:t>Kommunen ska ha byggklara tomter för verksamheter i hela kommunen. </a:t>
            </a: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5"/>
              </a:rPr>
              <a:t>Tätorternas utveckling </a:t>
            </a:r>
            <a:endParaRPr lang="sv-SE" sz="1200" dirty="0">
              <a:solidFill>
                <a:schemeClr val="bg1"/>
              </a:solidFill>
            </a:endParaRPr>
          </a:p>
          <a:p>
            <a:r>
              <a:rPr lang="sv-SE" sz="1200" dirty="0">
                <a:solidFill>
                  <a:schemeClr val="bg1"/>
                </a:solidFill>
              </a:rPr>
              <a:t>Kommunen har arbetat med samplanering av Smålandsstenar och Skeppshult samt Gislaved och Anderstorp de senaste åren. Dessa dokument beskriver hur tätorterna ska utvecklas och vad som är viktigt att arbeta med utifrån ett näringslivsperspektiv. Ett exempel på insats är Haghultsleden som nu bebyggs. </a:t>
            </a:r>
          </a:p>
          <a:p>
            <a:endParaRPr lang="sv-SE" sz="1200" dirty="0">
              <a:solidFill>
                <a:schemeClr val="bg1"/>
              </a:solidFill>
            </a:endParaRPr>
          </a:p>
          <a:p>
            <a:endParaRPr lang="sv-SE" sz="1200" dirty="0">
              <a:solidFill>
                <a:schemeClr val="bg1"/>
              </a:solidFill>
            </a:endParaRPr>
          </a:p>
        </p:txBody>
      </p:sp>
      <p:sp>
        <p:nvSpPr>
          <p:cNvPr id="15" name="Rektangel 14"/>
          <p:cNvSpPr/>
          <p:nvPr/>
        </p:nvSpPr>
        <p:spPr>
          <a:xfrm>
            <a:off x="5421000" y="5499000"/>
            <a:ext cx="2745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effectLst>
                  <a:outerShdw blurRad="38100" dist="38100" dir="2700000" algn="tl">
                    <a:srgbClr val="000000">
                      <a:alpha val="43137"/>
                    </a:srgbClr>
                  </a:outerShdw>
                </a:effectLst>
              </a:rPr>
              <a:t>Fortsättning nästa sida!</a:t>
            </a:r>
          </a:p>
        </p:txBody>
      </p:sp>
      <p:sp>
        <p:nvSpPr>
          <p:cNvPr id="16" name="Högerpil 15">
            <a:extLst>
              <a:ext uri="{C183D7F6-B498-43B3-948B-1728B52AA6E4}">
                <adec:decorative xmlns:adec="http://schemas.microsoft.com/office/drawing/2017/decorative" val="1"/>
              </a:ext>
            </a:extLst>
          </p:cNvPr>
          <p:cNvSpPr/>
          <p:nvPr/>
        </p:nvSpPr>
        <p:spPr>
          <a:xfrm>
            <a:off x="7626000" y="5611500"/>
            <a:ext cx="765000" cy="135000"/>
          </a:xfrm>
          <a:prstGeom prst="rightArrow">
            <a:avLst/>
          </a:prstGeom>
          <a:no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37457780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6" name="Rektangel 5"/>
          <p:cNvSpPr/>
          <p:nvPr/>
        </p:nvSpPr>
        <p:spPr>
          <a:xfrm>
            <a:off x="820769" y="334859"/>
            <a:ext cx="2322880" cy="276999"/>
          </a:xfrm>
          <a:prstGeom prst="rect">
            <a:avLst/>
          </a:prstGeom>
        </p:spPr>
        <p:txBody>
          <a:bodyPr wrap="none">
            <a:spAutoFit/>
          </a:bodyPr>
          <a:lstStyle/>
          <a:p>
            <a:r>
              <a:rPr lang="sv-SE" sz="1200" dirty="0">
                <a:solidFill>
                  <a:schemeClr val="bg1"/>
                </a:solidFill>
                <a:effectLst>
                  <a:outerShdw blurRad="38100" dist="38100" dir="2700000" algn="tl">
                    <a:srgbClr val="000000">
                      <a:alpha val="43137"/>
                    </a:srgbClr>
                  </a:outerShdw>
                </a:effectLst>
              </a:rPr>
              <a:t>Infrastruktur, bebyggelse och mark</a:t>
            </a:r>
          </a:p>
        </p:txBody>
      </p:sp>
      <p:sp>
        <p:nvSpPr>
          <p:cNvPr id="45" name="textruta 44">
            <a:extLst>
              <a:ext uri="{C183D7F6-B498-43B3-948B-1728B52AA6E4}">
                <adec:decorative xmlns:adec="http://schemas.microsoft.com/office/drawing/2017/decorative" val="1"/>
              </a:ext>
            </a:extLst>
          </p:cNvPr>
          <p:cNvSpPr txBox="1"/>
          <p:nvPr/>
        </p:nvSpPr>
        <p:spPr>
          <a:xfrm>
            <a:off x="9476136" y="8999349"/>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bra kvalitet i välfärden</a:t>
            </a:r>
          </a:p>
        </p:txBody>
      </p:sp>
      <p:grpSp>
        <p:nvGrpSpPr>
          <p:cNvPr id="22" name="Grupp 21">
            <a:extLst>
              <a:ext uri="{C183D7F6-B498-43B3-948B-1728B52AA6E4}">
                <adec:decorative xmlns:adec="http://schemas.microsoft.com/office/drawing/2017/decorative" val="1"/>
              </a:ext>
            </a:extLst>
          </p:cNvPr>
          <p:cNvGrpSpPr/>
          <p:nvPr/>
        </p:nvGrpSpPr>
        <p:grpSpPr>
          <a:xfrm>
            <a:off x="135013" y="188640"/>
            <a:ext cx="540000" cy="540000"/>
            <a:chOff x="335118" y="1445568"/>
            <a:chExt cx="1296144" cy="1296144"/>
          </a:xfrm>
        </p:grpSpPr>
        <p:sp>
          <p:nvSpPr>
            <p:cNvPr id="23" name="Ellips 22"/>
            <p:cNvSpPr/>
            <p:nvPr/>
          </p:nvSpPr>
          <p:spPr>
            <a:xfrm>
              <a:off x="335118" y="1445568"/>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4" name="Bild 7" descr="Trana kontur">
              <a:extLst>
                <a:ext uri="{FF2B5EF4-FFF2-40B4-BE49-F238E27FC236}">
                  <a16:creationId xmlns:a16="http://schemas.microsoft.com/office/drawing/2014/main" id="{670982A0-CB83-F1BD-161F-971440204D4F}"/>
                </a:ext>
              </a:extLst>
            </p:cNvPr>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5365" y="1715815"/>
              <a:ext cx="755650" cy="755650"/>
            </a:xfrm>
            <a:prstGeom prst="rect">
              <a:avLst/>
            </a:prstGeom>
          </p:spPr>
        </p:pic>
      </p:grpSp>
      <p:sp>
        <p:nvSpPr>
          <p:cNvPr id="14" name="Rektangel med rundade hörn 13"/>
          <p:cNvSpPr>
            <a:spLocks noGrp="1"/>
          </p:cNvSpPr>
          <p:nvPr>
            <p:ph type="title" idx="4294967295"/>
          </p:nvPr>
        </p:nvSpPr>
        <p:spPr>
          <a:xfrm>
            <a:off x="966921" y="988039"/>
            <a:ext cx="3688157"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Vad har vi identifierat som viktigt för näringslivet?</a:t>
            </a:r>
          </a:p>
        </p:txBody>
      </p:sp>
      <p:sp>
        <p:nvSpPr>
          <p:cNvPr id="13" name="textruta 12"/>
          <p:cNvSpPr txBox="1"/>
          <p:nvPr/>
        </p:nvSpPr>
        <p:spPr>
          <a:xfrm>
            <a:off x="967442" y="1699082"/>
            <a:ext cx="3688157" cy="4524315"/>
          </a:xfrm>
          <a:prstGeom prst="rect">
            <a:avLst/>
          </a:prstGeom>
          <a:noFill/>
        </p:spPr>
        <p:txBody>
          <a:bodyPr wrap="square" rtlCol="0">
            <a:spAutoFit/>
          </a:bodyPr>
          <a:lstStyle/>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Planlagd och byggbar mark borde finnas tillgänglig med kort varsel</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Mer tilltalande centrum rent byggnadsmässigt i tätorterna</a:t>
            </a:r>
            <a:br>
              <a:rPr lang="sv-SE" sz="1200" dirty="0">
                <a:solidFill>
                  <a:schemeClr val="bg1"/>
                </a:solidFill>
                <a:effectLst>
                  <a:outerShdw blurRad="38100" dist="38100" dir="2700000" algn="tl">
                    <a:srgbClr val="000000">
                      <a:alpha val="43137"/>
                    </a:srgbClr>
                  </a:outerShdw>
                </a:effectLst>
              </a:rPr>
            </a:b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Mer utvecklade centrum med tätare bebyggelse för att stärka handel, rörelse och aktivitet</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Skapa flöden och tillväxt av människor i kommunen vilket ger omsättning på fastigheter</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Kvaliteten på vägnätet är av stor vikt för industri och näringsliv, att arbeta för att förbättra detta borde vara prioriterat</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Kommunen behöver utveckla ett säkert och lätt pendlingsavstånd från Jönköping och Borås, Rv26/27 är viktig</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Tillgängligheten till kollektivtrafik måste förbättras</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p:txBody>
      </p:sp>
      <p:sp>
        <p:nvSpPr>
          <p:cNvPr id="12" name="Rektangel med rundade hörn 11"/>
          <p:cNvSpPr/>
          <p:nvPr/>
        </p:nvSpPr>
        <p:spPr>
          <a:xfrm>
            <a:off x="5511000" y="889747"/>
            <a:ext cx="3944763" cy="71104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b="1" dirty="0">
                <a:solidFill>
                  <a:schemeClr val="bg1"/>
                </a:solidFill>
              </a:rPr>
              <a:t>Vad säger kommunens målbild?</a:t>
            </a:r>
          </a:p>
        </p:txBody>
      </p:sp>
      <p:sp>
        <p:nvSpPr>
          <p:cNvPr id="7" name="Rektangel 6"/>
          <p:cNvSpPr/>
          <p:nvPr/>
        </p:nvSpPr>
        <p:spPr>
          <a:xfrm>
            <a:off x="5506623" y="1695393"/>
            <a:ext cx="4320000" cy="4399025"/>
          </a:xfrm>
          <a:prstGeom prst="rect">
            <a:avLst/>
          </a:prstGeom>
        </p:spPr>
        <p:txBody>
          <a:bodyPr wrap="square">
            <a:spAutoFit/>
          </a:bodyPr>
          <a:lstStyle/>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4"/>
              </a:rPr>
              <a:t>Centrumutveckling</a:t>
            </a:r>
            <a:endParaRPr lang="sv-SE" sz="1200" dirty="0">
              <a:solidFill>
                <a:schemeClr val="bg1"/>
              </a:solidFill>
            </a:endParaRPr>
          </a:p>
          <a:p>
            <a:r>
              <a:rPr lang="sv-SE" sz="1200" dirty="0">
                <a:solidFill>
                  <a:schemeClr val="bg1"/>
                </a:solidFill>
              </a:rPr>
              <a:t>Kommunens visionsdokument beskriver utvecklingen av olika centrum, där </a:t>
            </a:r>
            <a:r>
              <a:rPr lang="sv-SE" sz="1200" i="1" dirty="0">
                <a:solidFill>
                  <a:schemeClr val="bg1"/>
                </a:solidFill>
              </a:rPr>
              <a:t>vision 2040 – mötesplats vid Nissan</a:t>
            </a:r>
            <a:r>
              <a:rPr lang="sv-SE" sz="1200" dirty="0">
                <a:solidFill>
                  <a:schemeClr val="bg1"/>
                </a:solidFill>
              </a:rPr>
              <a:t> och </a:t>
            </a:r>
            <a:r>
              <a:rPr lang="sv-SE" sz="1200" i="1" dirty="0">
                <a:solidFill>
                  <a:schemeClr val="bg1"/>
                </a:solidFill>
              </a:rPr>
              <a:t>Centrumutveckling Anderstorp – Bro till Bro</a:t>
            </a:r>
            <a:r>
              <a:rPr lang="sv-SE" sz="1200" dirty="0">
                <a:solidFill>
                  <a:schemeClr val="bg1"/>
                </a:solidFill>
              </a:rPr>
              <a:t> beskriver hur centrumbebyggelsen ska utvecklas i Anderstorp respektive Gislaved. I förslagen beskrivs bland annat hur handel och service kan gynnas av att orterna förtätas.  Kommunen har också tagit fram ett stadsmiljöprogram för Gislaved, Anderstorp och Smålandsstenar.</a:t>
            </a:r>
          </a:p>
          <a:p>
            <a:endParaRPr lang="sv-SE" sz="1200" dirty="0">
              <a:solidFill>
                <a:schemeClr val="bg1"/>
              </a:solidFill>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5"/>
              </a:rPr>
              <a:t>Inkluderande samhällsplanering</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r>
              <a:rPr lang="sv-SE" sz="1200" dirty="0">
                <a:solidFill>
                  <a:schemeClr val="bg1"/>
                </a:solidFill>
              </a:rPr>
              <a:t>Kommunen poängterar i sina styrande dokument att offentliga utrymmen har en viktig funktion för att främja trygghet, liv, rörelse och delaktighet i lokalsamhället. Levande lokalsamhällen bidrar till att stärka inkludering, medskapande och delaktighet för kommunens invånare.  All utformning av offentliga utrymmen ska syfta till att åstadkomma detta och planeras med hänsyn till barnperspektivet och ska tillgänglighetsanpassas.</a:t>
            </a:r>
          </a:p>
          <a:p>
            <a:endParaRPr lang="sv-SE" sz="1200" dirty="0">
              <a:solidFill>
                <a:schemeClr val="bg1"/>
              </a:solidFill>
            </a:endParaRPr>
          </a:p>
          <a:p>
            <a:endParaRPr lang="sv-SE" sz="1200" dirty="0">
              <a:solidFill>
                <a:schemeClr val="bg1"/>
              </a:solidFill>
            </a:endParaRPr>
          </a:p>
          <a:p>
            <a:endParaRPr lang="sv-SE" sz="1200" dirty="0">
              <a:solidFill>
                <a:schemeClr val="bg1"/>
              </a:solidFill>
            </a:endParaRPr>
          </a:p>
          <a:p>
            <a:pPr>
              <a:lnSpc>
                <a:spcPct val="107000"/>
              </a:lnSpc>
              <a:spcAft>
                <a:spcPts val="800"/>
              </a:spcAft>
            </a:pP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p:txBody>
      </p:sp>
      <p:sp>
        <p:nvSpPr>
          <p:cNvPr id="15" name="Rektangel 14"/>
          <p:cNvSpPr/>
          <p:nvPr/>
        </p:nvSpPr>
        <p:spPr>
          <a:xfrm>
            <a:off x="5421000" y="5499000"/>
            <a:ext cx="2745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effectLst>
                  <a:outerShdw blurRad="38100" dist="38100" dir="2700000" algn="tl">
                    <a:srgbClr val="000000">
                      <a:alpha val="43137"/>
                    </a:srgbClr>
                  </a:outerShdw>
                </a:effectLst>
              </a:rPr>
              <a:t>Fortsättning nästa sida!</a:t>
            </a:r>
          </a:p>
        </p:txBody>
      </p:sp>
      <p:sp>
        <p:nvSpPr>
          <p:cNvPr id="16" name="Högerpil 15">
            <a:extLst>
              <a:ext uri="{C183D7F6-B498-43B3-948B-1728B52AA6E4}">
                <adec:decorative xmlns:adec="http://schemas.microsoft.com/office/drawing/2017/decorative" val="1"/>
              </a:ext>
            </a:extLst>
          </p:cNvPr>
          <p:cNvSpPr/>
          <p:nvPr/>
        </p:nvSpPr>
        <p:spPr>
          <a:xfrm>
            <a:off x="7626000" y="5611500"/>
            <a:ext cx="765000" cy="135000"/>
          </a:xfrm>
          <a:prstGeom prst="rightArrow">
            <a:avLst/>
          </a:prstGeom>
          <a:no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16681331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grpSp>
        <p:nvGrpSpPr>
          <p:cNvPr id="22" name="Grupp 21">
            <a:extLst>
              <a:ext uri="{C183D7F6-B498-43B3-948B-1728B52AA6E4}">
                <adec:decorative xmlns:adec="http://schemas.microsoft.com/office/drawing/2017/decorative" val="1"/>
              </a:ext>
            </a:extLst>
          </p:cNvPr>
          <p:cNvGrpSpPr/>
          <p:nvPr/>
        </p:nvGrpSpPr>
        <p:grpSpPr>
          <a:xfrm>
            <a:off x="135013" y="188640"/>
            <a:ext cx="540000" cy="540000"/>
            <a:chOff x="335118" y="1445568"/>
            <a:chExt cx="1296144" cy="1296144"/>
          </a:xfrm>
        </p:grpSpPr>
        <p:sp>
          <p:nvSpPr>
            <p:cNvPr id="23" name="Ellips 22"/>
            <p:cNvSpPr/>
            <p:nvPr/>
          </p:nvSpPr>
          <p:spPr>
            <a:xfrm>
              <a:off x="335118" y="1445568"/>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4" name="Bild 7" descr="Trana kontur">
              <a:extLst>
                <a:ext uri="{FF2B5EF4-FFF2-40B4-BE49-F238E27FC236}">
                  <a16:creationId xmlns:a16="http://schemas.microsoft.com/office/drawing/2014/main" id="{670982A0-CB83-F1BD-161F-971440204D4F}"/>
                </a:ext>
              </a:extLst>
            </p:cNvPr>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5365" y="1715815"/>
              <a:ext cx="755650" cy="755650"/>
            </a:xfrm>
            <a:prstGeom prst="rect">
              <a:avLst/>
            </a:prstGeom>
          </p:spPr>
        </p:pic>
      </p:grpSp>
      <p:sp>
        <p:nvSpPr>
          <p:cNvPr id="6" name="Rektangel 5"/>
          <p:cNvSpPr/>
          <p:nvPr/>
        </p:nvSpPr>
        <p:spPr>
          <a:xfrm>
            <a:off x="820769" y="334859"/>
            <a:ext cx="2322880" cy="276999"/>
          </a:xfrm>
          <a:prstGeom prst="rect">
            <a:avLst/>
          </a:prstGeom>
        </p:spPr>
        <p:txBody>
          <a:bodyPr wrap="none">
            <a:spAutoFit/>
          </a:bodyPr>
          <a:lstStyle/>
          <a:p>
            <a:r>
              <a:rPr lang="sv-SE" sz="1200" dirty="0">
                <a:solidFill>
                  <a:schemeClr val="bg1"/>
                </a:solidFill>
                <a:effectLst>
                  <a:outerShdw blurRad="38100" dist="38100" dir="2700000" algn="tl">
                    <a:srgbClr val="000000">
                      <a:alpha val="43137"/>
                    </a:srgbClr>
                  </a:outerShdw>
                </a:effectLst>
              </a:rPr>
              <a:t>Infrastruktur, bebyggelse och mark</a:t>
            </a:r>
          </a:p>
        </p:txBody>
      </p:sp>
      <p:sp>
        <p:nvSpPr>
          <p:cNvPr id="13" name="Rektangel med rundade hörn 12"/>
          <p:cNvSpPr>
            <a:spLocks noGrp="1"/>
          </p:cNvSpPr>
          <p:nvPr>
            <p:ph type="title" idx="4294967295"/>
          </p:nvPr>
        </p:nvSpPr>
        <p:spPr>
          <a:xfrm>
            <a:off x="966921" y="988039"/>
            <a:ext cx="3688157"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Vad har vi identifierat som viktigt för näringslivet?</a:t>
            </a:r>
          </a:p>
        </p:txBody>
      </p:sp>
      <p:sp>
        <p:nvSpPr>
          <p:cNvPr id="26" name="textruta 25"/>
          <p:cNvSpPr txBox="1"/>
          <p:nvPr/>
        </p:nvSpPr>
        <p:spPr>
          <a:xfrm>
            <a:off x="966921" y="1704151"/>
            <a:ext cx="3688157" cy="4524315"/>
          </a:xfrm>
          <a:prstGeom prst="rect">
            <a:avLst/>
          </a:prstGeom>
          <a:noFill/>
        </p:spPr>
        <p:txBody>
          <a:bodyPr wrap="square" rtlCol="0">
            <a:spAutoFit/>
          </a:bodyPr>
          <a:lstStyle/>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Planlagd och byggbar mark borde finnas tillgänglig med kort varsel</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Mer tilltalande centrum rent byggnadsmässigt i tätorterna</a:t>
            </a:r>
            <a:br>
              <a:rPr lang="sv-SE" sz="1200" dirty="0">
                <a:solidFill>
                  <a:schemeClr val="bg1"/>
                </a:solidFill>
                <a:effectLst>
                  <a:outerShdw blurRad="38100" dist="38100" dir="2700000" algn="tl">
                    <a:srgbClr val="000000">
                      <a:alpha val="43137"/>
                    </a:srgbClr>
                  </a:outerShdw>
                </a:effectLst>
              </a:rPr>
            </a:b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Mer utvecklade centrum med tätare bebyggelse för att stärka handel, rörelse och aktivitet</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Skapa flöden och tillväxt av människor i kommunen vilket ger omsättning på fastigheter</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Kvaliteten på vägnätet är av stor vikt för industri och näringsliv, att arbeta för att förbättra detta borde vara prioriterat</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Kommunen behöver utveckla ett säkert och lätt pendlingsavstånd från Jönköping och Borås, Rv26/27 är viktig</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Tillgängligheten till kollektivtrafik måste förbättras</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p:txBody>
      </p:sp>
      <p:sp>
        <p:nvSpPr>
          <p:cNvPr id="12" name="Rektangel med rundade hörn 11"/>
          <p:cNvSpPr/>
          <p:nvPr/>
        </p:nvSpPr>
        <p:spPr>
          <a:xfrm>
            <a:off x="5511000" y="889747"/>
            <a:ext cx="3944763" cy="71104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b="1" dirty="0">
                <a:solidFill>
                  <a:schemeClr val="bg1"/>
                </a:solidFill>
              </a:rPr>
              <a:t>Vad säger kommunens målbild?</a:t>
            </a:r>
          </a:p>
        </p:txBody>
      </p:sp>
      <p:sp>
        <p:nvSpPr>
          <p:cNvPr id="7" name="Rektangel 6"/>
          <p:cNvSpPr/>
          <p:nvPr/>
        </p:nvSpPr>
        <p:spPr>
          <a:xfrm>
            <a:off x="5511000" y="1600790"/>
            <a:ext cx="4320000" cy="3767185"/>
          </a:xfrm>
          <a:prstGeom prst="rect">
            <a:avLst/>
          </a:prstGeom>
        </p:spPr>
        <p:txBody>
          <a:bodyPr wrap="square">
            <a:spAutoFit/>
          </a:bodyPr>
          <a:lstStyle/>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4"/>
              </a:rPr>
              <a:t>Stärk vägnätet</a:t>
            </a: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pPr>
              <a:lnSpc>
                <a:spcPct val="107000"/>
              </a:lnSpc>
              <a:spcAft>
                <a:spcPts val="800"/>
              </a:spcAft>
            </a:pPr>
            <a:r>
              <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rPr>
              <a:t>Kommunen ska i sitt påverkansarbete mot nationella och regionala instanser arbeta för att mittseparering och viltstängsel ska finnas på hela väg 26 från Skeppshult till väg 40. </a:t>
            </a: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4"/>
              </a:rPr>
              <a:t>Stråktänk i vägplanering</a:t>
            </a: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pPr>
              <a:lnSpc>
                <a:spcPct val="107000"/>
              </a:lnSpc>
              <a:spcAft>
                <a:spcPts val="800"/>
              </a:spcAft>
            </a:pPr>
            <a:r>
              <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rPr>
              <a:t> Vägplanering ska ske i stråktänkande för de funktionellt utpekade vägarna 26, 27, 151,153, 597 och 604. </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4"/>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4"/>
              </a:rPr>
              <a:t>Förbättrad kollektivtrafik</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pPr>
              <a:lnSpc>
                <a:spcPct val="107000"/>
              </a:lnSpc>
              <a:spcAft>
                <a:spcPts val="800"/>
              </a:spcAft>
            </a:pPr>
            <a:r>
              <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rPr>
              <a:t>Kommunen ska arbeta för att resmöjligheterna inom kommunen och länet ska förbättras. Detta kan ske genom att tidtabellerna mellan buss och tåg samordnas, turtätheten utökas och en utveckling av anropsstyrd kollektivtrafik.  Särskilt prioriterat är de stora stråken i nord/sydlig och öst/västlig riktning med särskild fokus på att utveckla HNJ-banan (Halmstad-Nässjö) och kust till kust-banan. Detta innefattar upprustning av befintliga järnvägar och att verka för fler pendlingsmöjligheter och resealternativ.</a:t>
            </a:r>
          </a:p>
        </p:txBody>
      </p:sp>
    </p:spTree>
    <p:extLst>
      <p:ext uri="{BB962C8B-B14F-4D97-AF65-F5344CB8AC3E}">
        <p14:creationId xmlns:p14="http://schemas.microsoft.com/office/powerpoint/2010/main" val="7863341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45" name="textruta 44">
            <a:extLst>
              <a:ext uri="{C183D7F6-B498-43B3-948B-1728B52AA6E4}">
                <adec:decorative xmlns:adec="http://schemas.microsoft.com/office/drawing/2017/decorative" val="1"/>
              </a:ext>
            </a:extLst>
          </p:cNvPr>
          <p:cNvSpPr txBox="1"/>
          <p:nvPr/>
        </p:nvSpPr>
        <p:spPr>
          <a:xfrm>
            <a:off x="9476136" y="8999349"/>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bra kvalitet i välfärden</a:t>
            </a:r>
          </a:p>
        </p:txBody>
      </p:sp>
      <p:grpSp>
        <p:nvGrpSpPr>
          <p:cNvPr id="22" name="Grupp 21">
            <a:extLst>
              <a:ext uri="{C183D7F6-B498-43B3-948B-1728B52AA6E4}">
                <adec:decorative xmlns:adec="http://schemas.microsoft.com/office/drawing/2017/decorative" val="1"/>
              </a:ext>
            </a:extLst>
          </p:cNvPr>
          <p:cNvGrpSpPr/>
          <p:nvPr/>
        </p:nvGrpSpPr>
        <p:grpSpPr>
          <a:xfrm>
            <a:off x="135013" y="188640"/>
            <a:ext cx="540000" cy="540000"/>
            <a:chOff x="335118" y="1445568"/>
            <a:chExt cx="1296144" cy="1296144"/>
          </a:xfrm>
        </p:grpSpPr>
        <p:sp>
          <p:nvSpPr>
            <p:cNvPr id="23" name="Ellips 22"/>
            <p:cNvSpPr/>
            <p:nvPr/>
          </p:nvSpPr>
          <p:spPr>
            <a:xfrm>
              <a:off x="335118" y="1445568"/>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4" name="Bild 7" descr="Trana kontur">
              <a:extLst>
                <a:ext uri="{FF2B5EF4-FFF2-40B4-BE49-F238E27FC236}">
                  <a16:creationId xmlns:a16="http://schemas.microsoft.com/office/drawing/2014/main" id="{670982A0-CB83-F1BD-161F-971440204D4F}"/>
                </a:ext>
              </a:extLst>
            </p:cNvPr>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5365" y="1715815"/>
              <a:ext cx="755650" cy="755650"/>
            </a:xfrm>
            <a:prstGeom prst="rect">
              <a:avLst/>
            </a:prstGeom>
          </p:spPr>
        </p:pic>
      </p:grpSp>
      <p:sp>
        <p:nvSpPr>
          <p:cNvPr id="6" name="Rektangel 5"/>
          <p:cNvSpPr/>
          <p:nvPr/>
        </p:nvSpPr>
        <p:spPr>
          <a:xfrm>
            <a:off x="820768" y="334859"/>
            <a:ext cx="2322880" cy="276999"/>
          </a:xfrm>
          <a:prstGeom prst="rect">
            <a:avLst/>
          </a:prstGeom>
        </p:spPr>
        <p:txBody>
          <a:bodyPr wrap="none">
            <a:spAutoFit/>
          </a:bodyPr>
          <a:lstStyle/>
          <a:p>
            <a:r>
              <a:rPr lang="sv-SE" sz="1200" dirty="0">
                <a:solidFill>
                  <a:schemeClr val="bg1"/>
                </a:solidFill>
                <a:effectLst>
                  <a:outerShdw blurRad="38100" dist="38100" dir="2700000" algn="tl">
                    <a:srgbClr val="000000">
                      <a:alpha val="43137"/>
                    </a:srgbClr>
                  </a:outerShdw>
                </a:effectLst>
              </a:rPr>
              <a:t>Infrastruktur, bebyggelse och mark</a:t>
            </a:r>
          </a:p>
        </p:txBody>
      </p:sp>
      <p:sp>
        <p:nvSpPr>
          <p:cNvPr id="30" name="Rektangel med rundade hörn 29"/>
          <p:cNvSpPr>
            <a:spLocks noGrp="1"/>
          </p:cNvSpPr>
          <p:nvPr>
            <p:ph type="title" idx="4294967295"/>
          </p:nvPr>
        </p:nvSpPr>
        <p:spPr>
          <a:xfrm>
            <a:off x="135013" y="1052737"/>
            <a:ext cx="7200800"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Läs mer i dessa styrdokument hur vi vill utveckla kommunens infrastruktur, bebyggelse och mark!</a:t>
            </a:r>
          </a:p>
        </p:txBody>
      </p:sp>
      <p:sp>
        <p:nvSpPr>
          <p:cNvPr id="2" name="textruta 1"/>
          <p:cNvSpPr txBox="1"/>
          <p:nvPr/>
        </p:nvSpPr>
        <p:spPr>
          <a:xfrm>
            <a:off x="440880" y="2087877"/>
            <a:ext cx="6894933" cy="4801314"/>
          </a:xfrm>
          <a:prstGeom prst="rect">
            <a:avLst/>
          </a:prstGeom>
          <a:noFill/>
        </p:spPr>
        <p:txBody>
          <a:bodyPr wrap="square" rtlCol="0">
            <a:spAutoFit/>
          </a:bodyPr>
          <a:lstStyle/>
          <a:p>
            <a:pPr marL="285744" indent="-285744">
              <a:buFont typeface="Arial" panose="020B0604020202020204" pitchFamily="34" charset="0"/>
              <a:buChar char="•"/>
            </a:pPr>
            <a:r>
              <a:rPr lang="sv-SE" dirty="0">
                <a:solidFill>
                  <a:schemeClr val="bg1"/>
                </a:solidFill>
                <a:hlinkClick r:id="rId4"/>
              </a:rPr>
              <a:t>Kommunplan 2023-2026</a:t>
            </a:r>
            <a:endParaRPr lang="sv-SE" dirty="0">
              <a:solidFill>
                <a:schemeClr val="bg1"/>
              </a:solidFill>
            </a:endParaRPr>
          </a:p>
          <a:p>
            <a:endParaRPr lang="sv-SE" dirty="0">
              <a:solidFill>
                <a:schemeClr val="bg1"/>
              </a:solidFill>
              <a:hlinkClick r:id="rId5"/>
            </a:endParaRPr>
          </a:p>
          <a:p>
            <a:pPr marL="285744" indent="-285744">
              <a:buFont typeface="Arial" panose="020B0604020202020204" pitchFamily="34" charset="0"/>
              <a:buChar char="•"/>
            </a:pPr>
            <a:r>
              <a:rPr lang="sv-SE" dirty="0">
                <a:solidFill>
                  <a:schemeClr val="bg1"/>
                </a:solidFill>
                <a:hlinkClick r:id="rId5"/>
              </a:rPr>
              <a:t>Översiktsplan ”ÖP16”</a:t>
            </a:r>
            <a:endParaRPr lang="sv-SE" dirty="0">
              <a:solidFill>
                <a:schemeClr val="bg1"/>
              </a:solidFill>
            </a:endParaRPr>
          </a:p>
          <a:p>
            <a:pPr marL="285744" indent="-285744">
              <a:buFont typeface="Arial" panose="020B0604020202020204" pitchFamily="34" charset="0"/>
              <a:buChar char="•"/>
            </a:pPr>
            <a:endParaRPr lang="sv-SE" dirty="0">
              <a:solidFill>
                <a:schemeClr val="bg1"/>
              </a:solidFill>
            </a:endParaRPr>
          </a:p>
          <a:p>
            <a:pPr marL="285744" indent="-285744">
              <a:buFont typeface="Arial" panose="020B0604020202020204" pitchFamily="34" charset="0"/>
              <a:buChar char="•"/>
            </a:pPr>
            <a:r>
              <a:rPr lang="sv-SE" dirty="0">
                <a:solidFill>
                  <a:schemeClr val="bg1"/>
                </a:solidFill>
                <a:hlinkClick r:id="rId6"/>
              </a:rPr>
              <a:t>Fördjupad översiktsplan Smålandsstenar Skeppshult</a:t>
            </a:r>
            <a:endParaRPr lang="sv-SE" dirty="0">
              <a:solidFill>
                <a:schemeClr val="bg1"/>
              </a:solidFill>
            </a:endParaRPr>
          </a:p>
          <a:p>
            <a:pPr marL="285744" indent="-285744">
              <a:buFont typeface="Arial" panose="020B0604020202020204" pitchFamily="34" charset="0"/>
              <a:buChar char="•"/>
            </a:pPr>
            <a:endParaRPr lang="sv-SE" dirty="0">
              <a:solidFill>
                <a:schemeClr val="bg1"/>
              </a:solidFill>
            </a:endParaRPr>
          </a:p>
          <a:p>
            <a:pPr marL="285744" indent="-285744">
              <a:buFont typeface="Arial" panose="020B0604020202020204" pitchFamily="34" charset="0"/>
              <a:buChar char="•"/>
            </a:pPr>
            <a:r>
              <a:rPr lang="sv-SE" dirty="0">
                <a:solidFill>
                  <a:schemeClr val="bg1"/>
                </a:solidFill>
              </a:rPr>
              <a:t>Fördjupad översiktsplan Gislaved Anderstorp (kommande)</a:t>
            </a:r>
          </a:p>
          <a:p>
            <a:pPr marL="285744" indent="-285744">
              <a:buFont typeface="Arial" panose="020B0604020202020204" pitchFamily="34" charset="0"/>
              <a:buChar char="•"/>
            </a:pPr>
            <a:endParaRPr lang="sv-SE" dirty="0">
              <a:solidFill>
                <a:schemeClr val="bg1"/>
              </a:solidFill>
            </a:endParaRPr>
          </a:p>
          <a:p>
            <a:pPr marL="285744" indent="-285744">
              <a:buFont typeface="Arial" panose="020B0604020202020204" pitchFamily="34" charset="0"/>
              <a:buChar char="•"/>
            </a:pPr>
            <a:r>
              <a:rPr lang="sv-SE" dirty="0">
                <a:solidFill>
                  <a:schemeClr val="bg1"/>
                </a:solidFill>
                <a:hlinkClick r:id="rId7"/>
              </a:rPr>
              <a:t>Idé och gestaltningsprogram </a:t>
            </a:r>
            <a:r>
              <a:rPr lang="sv-SE" i="1" dirty="0">
                <a:solidFill>
                  <a:schemeClr val="bg1"/>
                </a:solidFill>
                <a:hlinkClick r:id="rId7"/>
              </a:rPr>
              <a:t>Gislaved vision 2040 – mötesplats vid Nissan</a:t>
            </a:r>
            <a:endParaRPr lang="sv-SE" i="1" dirty="0">
              <a:solidFill>
                <a:schemeClr val="bg1"/>
              </a:solidFill>
            </a:endParaRPr>
          </a:p>
          <a:p>
            <a:pPr marL="285744" indent="-285744">
              <a:buFont typeface="Arial" panose="020B0604020202020204" pitchFamily="34" charset="0"/>
              <a:buChar char="•"/>
            </a:pPr>
            <a:endParaRPr lang="sv-SE" i="1" dirty="0">
              <a:solidFill>
                <a:schemeClr val="bg1"/>
              </a:solidFill>
            </a:endParaRPr>
          </a:p>
          <a:p>
            <a:pPr marL="285744" indent="-285744">
              <a:buFont typeface="Arial" panose="020B0604020202020204" pitchFamily="34" charset="0"/>
              <a:buChar char="•"/>
            </a:pPr>
            <a:r>
              <a:rPr lang="sv-SE" dirty="0">
                <a:solidFill>
                  <a:schemeClr val="bg1"/>
                </a:solidFill>
                <a:hlinkClick r:id="rId8"/>
              </a:rPr>
              <a:t>Visionen för Anderstorps centrum - Bro till bro</a:t>
            </a:r>
            <a:endParaRPr lang="sv-SE" dirty="0">
              <a:solidFill>
                <a:schemeClr val="bg1"/>
              </a:solidFill>
            </a:endParaRPr>
          </a:p>
          <a:p>
            <a:pPr marL="285744" indent="-285744">
              <a:buFont typeface="Arial" panose="020B0604020202020204" pitchFamily="34" charset="0"/>
              <a:buChar char="•"/>
            </a:pPr>
            <a:endParaRPr lang="sv-SE" i="1" dirty="0">
              <a:solidFill>
                <a:schemeClr val="bg1"/>
              </a:solidFill>
            </a:endParaRPr>
          </a:p>
          <a:p>
            <a:pPr marL="285744" indent="-285744">
              <a:buFont typeface="Arial" panose="020B0604020202020204" pitchFamily="34" charset="0"/>
              <a:buChar char="•"/>
            </a:pPr>
            <a:r>
              <a:rPr lang="sv-SE" dirty="0">
                <a:solidFill>
                  <a:schemeClr val="bg1"/>
                </a:solidFill>
                <a:hlinkClick r:id="rId9"/>
              </a:rPr>
              <a:t>Stadsmiljöprogram Gislaved, Anderstorp Smålandsstenar</a:t>
            </a:r>
            <a:endParaRPr lang="sv-SE" dirty="0">
              <a:solidFill>
                <a:schemeClr val="bg1"/>
              </a:solidFill>
            </a:endParaRPr>
          </a:p>
          <a:p>
            <a:endParaRPr lang="sv-SE" dirty="0">
              <a:solidFill>
                <a:schemeClr val="bg1"/>
              </a:solidFill>
            </a:endParaRPr>
          </a:p>
          <a:p>
            <a:endParaRPr lang="sv-SE" dirty="0">
              <a:solidFill>
                <a:schemeClr val="bg1"/>
              </a:solidFill>
            </a:endParaRPr>
          </a:p>
          <a:p>
            <a:endParaRPr lang="sv-SE" dirty="0">
              <a:solidFill>
                <a:schemeClr val="bg1"/>
              </a:solidFill>
            </a:endParaRPr>
          </a:p>
        </p:txBody>
      </p:sp>
    </p:spTree>
    <p:extLst>
      <p:ext uri="{BB962C8B-B14F-4D97-AF65-F5344CB8AC3E}">
        <p14:creationId xmlns:p14="http://schemas.microsoft.com/office/powerpoint/2010/main" val="29775399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43" name="textruta 42">
            <a:extLst>
              <a:ext uri="{C183D7F6-B498-43B3-948B-1728B52AA6E4}">
                <adec:decorative xmlns:adec="http://schemas.microsoft.com/office/drawing/2017/decorative" val="1"/>
              </a:ext>
            </a:extLst>
          </p:cNvPr>
          <p:cNvSpPr txBox="1"/>
          <p:nvPr/>
        </p:nvSpPr>
        <p:spPr>
          <a:xfrm>
            <a:off x="5825579" y="7592853"/>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stark tillväxt för vår kommun</a:t>
            </a:r>
          </a:p>
        </p:txBody>
      </p:sp>
      <p:sp>
        <p:nvSpPr>
          <p:cNvPr id="44" name="textruta 43">
            <a:extLst>
              <a:ext uri="{C183D7F6-B498-43B3-948B-1728B52AA6E4}">
                <adec:decorative xmlns:adec="http://schemas.microsoft.com/office/drawing/2017/decorative" val="1"/>
              </a:ext>
            </a:extLst>
          </p:cNvPr>
          <p:cNvSpPr txBox="1"/>
          <p:nvPr/>
        </p:nvSpPr>
        <p:spPr>
          <a:xfrm>
            <a:off x="7747944" y="8310228"/>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Ett attraktivt hållbart samhälle</a:t>
            </a:r>
          </a:p>
        </p:txBody>
      </p:sp>
      <p:sp>
        <p:nvSpPr>
          <p:cNvPr id="45" name="textruta 44">
            <a:extLst>
              <a:ext uri="{C183D7F6-B498-43B3-948B-1728B52AA6E4}">
                <adec:decorative xmlns:adec="http://schemas.microsoft.com/office/drawing/2017/decorative" val="1"/>
              </a:ext>
            </a:extLst>
          </p:cNvPr>
          <p:cNvSpPr txBox="1"/>
          <p:nvPr/>
        </p:nvSpPr>
        <p:spPr>
          <a:xfrm>
            <a:off x="9476136" y="8999349"/>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bra kvalitet i välfärden</a:t>
            </a:r>
          </a:p>
        </p:txBody>
      </p:sp>
      <p:sp>
        <p:nvSpPr>
          <p:cNvPr id="12" name="Rubrik 11"/>
          <p:cNvSpPr txBox="1">
            <a:spLocks noGrp="1"/>
          </p:cNvSpPr>
          <p:nvPr>
            <p:ph type="title" idx="4294967295"/>
          </p:nvPr>
        </p:nvSpPr>
        <p:spPr>
          <a:xfrm>
            <a:off x="4223792" y="3110762"/>
            <a:ext cx="1736059"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Utbildning</a:t>
            </a:r>
          </a:p>
        </p:txBody>
      </p:sp>
      <p:grpSp>
        <p:nvGrpSpPr>
          <p:cNvPr id="13" name="Grupp 12">
            <a:extLst>
              <a:ext uri="{C183D7F6-B498-43B3-948B-1728B52AA6E4}">
                <adec:decorative xmlns:adec="http://schemas.microsoft.com/office/drawing/2017/decorative" val="1"/>
              </a:ext>
            </a:extLst>
          </p:cNvPr>
          <p:cNvGrpSpPr/>
          <p:nvPr/>
        </p:nvGrpSpPr>
        <p:grpSpPr>
          <a:xfrm>
            <a:off x="3025669" y="2832371"/>
            <a:ext cx="1080000" cy="1080000"/>
            <a:chOff x="4417658" y="1484784"/>
            <a:chExt cx="1296144" cy="1296144"/>
          </a:xfrm>
        </p:grpSpPr>
        <p:sp>
          <p:nvSpPr>
            <p:cNvPr id="14" name="Ellips 13"/>
            <p:cNvSpPr/>
            <p:nvPr/>
          </p:nvSpPr>
          <p:spPr>
            <a:xfrm>
              <a:off x="4417658"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5" name="Bild 10" descr="Klassrum kontur">
              <a:extLst>
                <a:ext uri="{FF2B5EF4-FFF2-40B4-BE49-F238E27FC236}">
                  <a16:creationId xmlns:a16="http://schemas.microsoft.com/office/drawing/2014/main" id="{786BD4BB-E895-8D0C-984D-260DC73227D8}"/>
                </a:ext>
              </a:extLst>
            </p:cNvPr>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80635" y="1755031"/>
              <a:ext cx="755650" cy="755650"/>
            </a:xfrm>
            <a:prstGeom prst="rect">
              <a:avLst/>
            </a:prstGeom>
          </p:spPr>
        </p:pic>
      </p:grpSp>
    </p:spTree>
    <p:extLst>
      <p:ext uri="{BB962C8B-B14F-4D97-AF65-F5344CB8AC3E}">
        <p14:creationId xmlns:p14="http://schemas.microsoft.com/office/powerpoint/2010/main" val="38738328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17" name="textruta 16"/>
          <p:cNvSpPr txBox="1"/>
          <p:nvPr/>
        </p:nvSpPr>
        <p:spPr>
          <a:xfrm>
            <a:off x="246063" y="342825"/>
            <a:ext cx="1736059"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Utbildning</a:t>
            </a:r>
          </a:p>
        </p:txBody>
      </p:sp>
      <p:sp>
        <p:nvSpPr>
          <p:cNvPr id="7" name="Rektangel 6">
            <a:extLst>
              <a:ext uri="{C183D7F6-B498-43B3-948B-1728B52AA6E4}">
                <adec:decorative xmlns:adec="http://schemas.microsoft.com/office/drawing/2017/decorative" val="1"/>
              </a:ext>
            </a:extLst>
          </p:cNvPr>
          <p:cNvSpPr/>
          <p:nvPr/>
        </p:nvSpPr>
        <p:spPr>
          <a:xfrm>
            <a:off x="4439816" y="2123821"/>
            <a:ext cx="5328592" cy="289951"/>
          </a:xfrm>
          <a:prstGeom prst="rect">
            <a:avLst/>
          </a:prstGeom>
        </p:spPr>
        <p:txBody>
          <a:bodyPr wrap="square">
            <a:spAutoFit/>
          </a:bodyPr>
          <a:lstStyle/>
          <a:p>
            <a:pPr>
              <a:lnSpc>
                <a:spcPct val="107000"/>
              </a:lnSpc>
              <a:spcAft>
                <a:spcPts val="800"/>
              </a:spcAft>
            </a:pP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p:txBody>
      </p:sp>
      <p:sp>
        <p:nvSpPr>
          <p:cNvPr id="15" name="Rektangel med rundade hörn 14"/>
          <p:cNvSpPr>
            <a:spLocks noGrp="1"/>
          </p:cNvSpPr>
          <p:nvPr>
            <p:ph type="title" idx="4294967295"/>
          </p:nvPr>
        </p:nvSpPr>
        <p:spPr>
          <a:xfrm>
            <a:off x="966921" y="988039"/>
            <a:ext cx="3688157"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Vad har vi identifierat som viktigt för näringslivet?</a:t>
            </a:r>
          </a:p>
        </p:txBody>
      </p:sp>
      <p:sp>
        <p:nvSpPr>
          <p:cNvPr id="26" name="textruta 25"/>
          <p:cNvSpPr txBox="1"/>
          <p:nvPr/>
        </p:nvSpPr>
        <p:spPr>
          <a:xfrm>
            <a:off x="966921" y="1759042"/>
            <a:ext cx="3688157" cy="4524315"/>
          </a:xfrm>
          <a:prstGeom prst="rect">
            <a:avLst/>
          </a:prstGeom>
          <a:noFill/>
        </p:spPr>
        <p:txBody>
          <a:bodyPr wrap="square" rtlCol="0">
            <a:spAutoFit/>
          </a:bodyPr>
          <a:lstStyle/>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Skolorna måste förbättras och fler elever måste examineras</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Fler måste läsa för näringslivet viktiga utbildningar inom gymnasieskolan</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Kompetensförsörjningen måste stärkas genom att fler omskolar sig till rätt yrken</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Kommunen måste fånga näringslivets behov och arbeta proaktivt med utbildning</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Språket måste förbättras bland de som nyligen kommit till Sverige då det är nyckeln till att etablera sig på arbetsmarknaden</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Kompetensförsörjning och tillgången till arbetskraft är den största utmaningen framöver</a:t>
            </a: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p:txBody>
      </p:sp>
      <p:sp>
        <p:nvSpPr>
          <p:cNvPr id="14" name="Rektangel med rundade hörn 13"/>
          <p:cNvSpPr/>
          <p:nvPr/>
        </p:nvSpPr>
        <p:spPr>
          <a:xfrm>
            <a:off x="5511000" y="977497"/>
            <a:ext cx="3944763" cy="71104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b="1" dirty="0">
                <a:solidFill>
                  <a:schemeClr val="bg1"/>
                </a:solidFill>
              </a:rPr>
              <a:t>Vad säger kommunens målbild?</a:t>
            </a:r>
          </a:p>
        </p:txBody>
      </p:sp>
      <p:sp>
        <p:nvSpPr>
          <p:cNvPr id="13" name="textruta 12"/>
          <p:cNvSpPr txBox="1"/>
          <p:nvPr/>
        </p:nvSpPr>
        <p:spPr>
          <a:xfrm>
            <a:off x="5535600" y="1592796"/>
            <a:ext cx="4356000" cy="6094489"/>
          </a:xfrm>
          <a:prstGeom prst="rect">
            <a:avLst/>
          </a:prstGeom>
          <a:noFill/>
        </p:spPr>
        <p:txBody>
          <a:bodyPr wrap="square" rtlCol="0">
            <a:spAutoFit/>
          </a:bodyPr>
          <a:lstStyle/>
          <a:p>
            <a:endParaRPr lang="sv-SE" sz="1200" dirty="0">
              <a:solidFill>
                <a:schemeClr val="bg1"/>
              </a:solidFill>
              <a:effectLst>
                <a:outerShdw blurRad="38100" dist="38100" dir="2700000" algn="tl">
                  <a:srgbClr val="000000">
                    <a:alpha val="43137"/>
                  </a:srgbClr>
                </a:outerShdw>
              </a:effectLst>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Skolan och förskolan ska förbättra sin kvalitet</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r>
              <a:rPr lang="sv-SE" sz="1200" dirty="0">
                <a:solidFill>
                  <a:schemeClr val="bg1"/>
                </a:solidFill>
              </a:rPr>
              <a:t>Kommunens utbildning ska hålla en bra kvalitet, från förskolan till högskolan på hemmaplan. Kommunen ska möta alla barn- och ungdomar utifrån deras olika behov och förutsättningar.</a:t>
            </a:r>
          </a:p>
          <a:p>
            <a:endParaRPr lang="sv-SE" sz="1200" dirty="0">
              <a:solidFill>
                <a:schemeClr val="bg1"/>
              </a:solidFill>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3"/>
              </a:rPr>
              <a:t>Trygghet i skolan</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r>
              <a:rPr lang="sv-SE" sz="1200" dirty="0">
                <a:solidFill>
                  <a:schemeClr val="bg1"/>
                </a:solidFill>
              </a:rPr>
              <a:t>Kommunen ska ha en jämlik och inkluderande skola, vilket är en förutsättning för att alla människor ska ha goda möjligheter på arbetsmarknaden och till en egen försörjning genom hela livet.  Alla barn och unga ska få möjlighet att kunna slutföra sin utbildning utifrån deras egna förutsättningar.  Vi ska verka för trygga uppväxt-villkor och att skolmiljön är både fysisk och psykisk trygg.</a:t>
            </a:r>
          </a:p>
          <a:p>
            <a:endParaRPr lang="sv-SE" sz="1200" dirty="0">
              <a:solidFill>
                <a:schemeClr val="bg1"/>
              </a:solidFill>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4"/>
              </a:rPr>
              <a:t>Samverkan med omgivande samhälle</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r>
              <a:rPr lang="sv-SE" sz="1200" dirty="0">
                <a:solidFill>
                  <a:schemeClr val="bg1"/>
                </a:solidFill>
              </a:rPr>
              <a:t>Kontakter med det omgivande samhället och arbetslivet har en stor betydelse i utbildningen från förskola till vuxenutbildningen. Kommunen ska ha en modern yrkes- och arbetslivsorientering som förbereder barn och elever för dagens och framtidens arbetsliv.</a:t>
            </a:r>
          </a:p>
          <a:p>
            <a:pPr algn="just"/>
            <a:endParaRPr lang="sv-SE" sz="1200" dirty="0">
              <a:solidFill>
                <a:schemeClr val="bg1"/>
              </a:solidFill>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3"/>
              </a:rPr>
              <a:t>Livslångt lärande</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r>
              <a:rPr lang="sv-SE" sz="1200" dirty="0">
                <a:solidFill>
                  <a:schemeClr val="bg1"/>
                </a:solidFill>
              </a:rPr>
              <a:t>Kommunen behöver arbeta med långsiktiga och kreativa lösningar för kompetensförsörjning, att hitta och behålla kompetens, att skapa förutsättningar för nätverksskapande och att stärka det livslånga lärandet.</a:t>
            </a:r>
          </a:p>
          <a:p>
            <a:pPr algn="just"/>
            <a:endParaRPr lang="sv-SE" sz="1200" dirty="0">
              <a:solidFill>
                <a:schemeClr val="bg1"/>
              </a:solidFill>
            </a:endParaRP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p:txBody>
      </p:sp>
      <p:grpSp>
        <p:nvGrpSpPr>
          <p:cNvPr id="11" name="Grupp 10">
            <a:extLst>
              <a:ext uri="{C183D7F6-B498-43B3-948B-1728B52AA6E4}">
                <adec:decorative xmlns:adec="http://schemas.microsoft.com/office/drawing/2017/decorative" val="1"/>
              </a:ext>
            </a:extLst>
          </p:cNvPr>
          <p:cNvGrpSpPr/>
          <p:nvPr/>
        </p:nvGrpSpPr>
        <p:grpSpPr>
          <a:xfrm>
            <a:off x="135013" y="231328"/>
            <a:ext cx="540000" cy="540000"/>
            <a:chOff x="4417658" y="1484784"/>
            <a:chExt cx="1296144" cy="1296144"/>
          </a:xfrm>
        </p:grpSpPr>
        <p:sp>
          <p:nvSpPr>
            <p:cNvPr id="12" name="Ellips 11"/>
            <p:cNvSpPr/>
            <p:nvPr/>
          </p:nvSpPr>
          <p:spPr>
            <a:xfrm>
              <a:off x="4417658"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00">
                <a:effectLst>
                  <a:outerShdw blurRad="38100" dist="38100" dir="2700000" algn="tl">
                    <a:srgbClr val="000000">
                      <a:alpha val="43137"/>
                    </a:srgbClr>
                  </a:outerShdw>
                </a:effectLst>
              </a:endParaRPr>
            </a:p>
          </p:txBody>
        </p:sp>
        <p:pic>
          <p:nvPicPr>
            <p:cNvPr id="18" name="Bild 10" descr="Klassrum kontur">
              <a:extLst>
                <a:ext uri="{FF2B5EF4-FFF2-40B4-BE49-F238E27FC236}">
                  <a16:creationId xmlns:a16="http://schemas.microsoft.com/office/drawing/2014/main" id="{786BD4BB-E895-8D0C-984D-260DC73227D8}"/>
                </a:ext>
              </a:extLst>
            </p:cNvPr>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80635" y="1755031"/>
              <a:ext cx="755650" cy="755650"/>
            </a:xfrm>
            <a:prstGeom prst="rect">
              <a:avLst/>
            </a:prstGeom>
          </p:spPr>
        </p:pic>
      </p:grpSp>
    </p:spTree>
    <p:extLst>
      <p:ext uri="{BB962C8B-B14F-4D97-AF65-F5344CB8AC3E}">
        <p14:creationId xmlns:p14="http://schemas.microsoft.com/office/powerpoint/2010/main" val="33104851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19" name="textruta 18"/>
          <p:cNvSpPr txBox="1"/>
          <p:nvPr/>
        </p:nvSpPr>
        <p:spPr>
          <a:xfrm>
            <a:off x="246063" y="342825"/>
            <a:ext cx="1736059"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Utbildning</a:t>
            </a:r>
          </a:p>
        </p:txBody>
      </p:sp>
      <p:sp>
        <p:nvSpPr>
          <p:cNvPr id="30" name="Rektangel med rundade hörn 29"/>
          <p:cNvSpPr>
            <a:spLocks noGrp="1"/>
          </p:cNvSpPr>
          <p:nvPr>
            <p:ph type="title" idx="4294967295"/>
          </p:nvPr>
        </p:nvSpPr>
        <p:spPr>
          <a:xfrm>
            <a:off x="135013" y="1052737"/>
            <a:ext cx="7200800"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Läs mer i dessa styrdokument hur vi vill utveckla kommunens utbildningar!</a:t>
            </a:r>
          </a:p>
        </p:txBody>
      </p:sp>
      <p:sp>
        <p:nvSpPr>
          <p:cNvPr id="2" name="textruta 1"/>
          <p:cNvSpPr txBox="1"/>
          <p:nvPr/>
        </p:nvSpPr>
        <p:spPr>
          <a:xfrm>
            <a:off x="440880" y="2087877"/>
            <a:ext cx="6894933" cy="2308324"/>
          </a:xfrm>
          <a:prstGeom prst="rect">
            <a:avLst/>
          </a:prstGeom>
          <a:noFill/>
        </p:spPr>
        <p:txBody>
          <a:bodyPr wrap="square" rtlCol="0">
            <a:spAutoFit/>
          </a:bodyPr>
          <a:lstStyle/>
          <a:p>
            <a:pPr marL="285744" indent="-285744">
              <a:buFont typeface="Arial" panose="020B0604020202020204" pitchFamily="34" charset="0"/>
              <a:buChar char="•"/>
            </a:pPr>
            <a:r>
              <a:rPr lang="sv-SE" dirty="0">
                <a:solidFill>
                  <a:schemeClr val="bg1"/>
                </a:solidFill>
                <a:hlinkClick r:id="rId2"/>
              </a:rPr>
              <a:t>Kommunplan 2023-2026</a:t>
            </a:r>
            <a:endParaRPr lang="sv-SE" dirty="0">
              <a:solidFill>
                <a:schemeClr val="bg1"/>
              </a:solidFill>
            </a:endParaRPr>
          </a:p>
          <a:p>
            <a:endParaRPr lang="sv-SE" dirty="0">
              <a:solidFill>
                <a:schemeClr val="bg1"/>
              </a:solidFill>
            </a:endParaRPr>
          </a:p>
          <a:p>
            <a:pPr marL="285744" indent="-285744">
              <a:buFont typeface="Arial" panose="020B0604020202020204" pitchFamily="34" charset="0"/>
              <a:buChar char="•"/>
            </a:pPr>
            <a:r>
              <a:rPr lang="sv-SE" dirty="0">
                <a:solidFill>
                  <a:schemeClr val="bg1"/>
                </a:solidFill>
                <a:hlinkClick r:id="rId3"/>
              </a:rPr>
              <a:t>Strategi för utbildningsnämndens verksamheter</a:t>
            </a:r>
            <a:endParaRPr lang="sv-SE" dirty="0">
              <a:solidFill>
                <a:schemeClr val="bg1"/>
              </a:solidFill>
            </a:endParaRPr>
          </a:p>
          <a:p>
            <a:endParaRPr lang="sv-SE" i="1" dirty="0">
              <a:solidFill>
                <a:schemeClr val="bg1"/>
              </a:solidFill>
            </a:endParaRPr>
          </a:p>
          <a:p>
            <a:pPr marL="285744" indent="-285744">
              <a:buFont typeface="Arial" panose="020B0604020202020204" pitchFamily="34" charset="0"/>
              <a:buChar char="•"/>
            </a:pPr>
            <a:endParaRPr lang="sv-SE" i="1" dirty="0">
              <a:solidFill>
                <a:schemeClr val="bg1"/>
              </a:solidFill>
            </a:endParaRPr>
          </a:p>
          <a:p>
            <a:endParaRPr lang="sv-SE" dirty="0">
              <a:solidFill>
                <a:schemeClr val="bg1"/>
              </a:solidFill>
            </a:endParaRPr>
          </a:p>
          <a:p>
            <a:endParaRPr lang="sv-SE" dirty="0">
              <a:solidFill>
                <a:schemeClr val="bg1"/>
              </a:solidFill>
            </a:endParaRPr>
          </a:p>
          <a:p>
            <a:endParaRPr lang="sv-SE" dirty="0">
              <a:solidFill>
                <a:schemeClr val="bg1"/>
              </a:solidFill>
            </a:endParaRPr>
          </a:p>
        </p:txBody>
      </p:sp>
      <p:grpSp>
        <p:nvGrpSpPr>
          <p:cNvPr id="20" name="Grupp 19">
            <a:extLst>
              <a:ext uri="{C183D7F6-B498-43B3-948B-1728B52AA6E4}">
                <adec:decorative xmlns:adec="http://schemas.microsoft.com/office/drawing/2017/decorative" val="1"/>
              </a:ext>
            </a:extLst>
          </p:cNvPr>
          <p:cNvGrpSpPr/>
          <p:nvPr/>
        </p:nvGrpSpPr>
        <p:grpSpPr>
          <a:xfrm>
            <a:off x="135013" y="231328"/>
            <a:ext cx="540000" cy="540000"/>
            <a:chOff x="4417658" y="1484784"/>
            <a:chExt cx="1296144" cy="1296144"/>
          </a:xfrm>
        </p:grpSpPr>
        <p:sp>
          <p:nvSpPr>
            <p:cNvPr id="21" name="Ellips 20"/>
            <p:cNvSpPr/>
            <p:nvPr/>
          </p:nvSpPr>
          <p:spPr>
            <a:xfrm>
              <a:off x="4417658"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100">
                <a:effectLst>
                  <a:outerShdw blurRad="38100" dist="38100" dir="2700000" algn="tl">
                    <a:srgbClr val="000000">
                      <a:alpha val="43137"/>
                    </a:srgbClr>
                  </a:outerShdw>
                </a:effectLst>
              </a:endParaRPr>
            </a:p>
          </p:txBody>
        </p:sp>
        <p:pic>
          <p:nvPicPr>
            <p:cNvPr id="22" name="Bild 10" descr="Klassrum kontur">
              <a:extLst>
                <a:ext uri="{FF2B5EF4-FFF2-40B4-BE49-F238E27FC236}">
                  <a16:creationId xmlns:a16="http://schemas.microsoft.com/office/drawing/2014/main" id="{786BD4BB-E895-8D0C-984D-260DC73227D8}"/>
                </a:ext>
              </a:extLst>
            </p:cNvPr>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80635" y="1755031"/>
              <a:ext cx="755650" cy="755650"/>
            </a:xfrm>
            <a:prstGeom prst="rect">
              <a:avLst/>
            </a:prstGeom>
          </p:spPr>
        </p:pic>
      </p:grpSp>
      <p:sp>
        <p:nvSpPr>
          <p:cNvPr id="11" name="Ellips 10"/>
          <p:cNvSpPr/>
          <p:nvPr/>
        </p:nvSpPr>
        <p:spPr>
          <a:xfrm>
            <a:off x="7734294" y="3834000"/>
            <a:ext cx="2664000" cy="2664296"/>
          </a:xfrm>
          <a:prstGeom prst="ellipse">
            <a:avLst/>
          </a:prstGeom>
          <a:noFill/>
          <a:ln w="1587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dirty="0">
                <a:solidFill>
                  <a:schemeClr val="bg1"/>
                </a:solidFill>
              </a:rPr>
              <a:t>Området bedöms behöva tydligare riktning i näringslivsfrågan!</a:t>
            </a:r>
          </a:p>
        </p:txBody>
      </p:sp>
    </p:spTree>
    <p:extLst>
      <p:ext uri="{BB962C8B-B14F-4D97-AF65-F5344CB8AC3E}">
        <p14:creationId xmlns:p14="http://schemas.microsoft.com/office/powerpoint/2010/main" val="2446228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43" name="textruta 42">
            <a:extLst>
              <a:ext uri="{C183D7F6-B498-43B3-948B-1728B52AA6E4}">
                <adec:decorative xmlns:adec="http://schemas.microsoft.com/office/drawing/2017/decorative" val="1"/>
              </a:ext>
            </a:extLst>
          </p:cNvPr>
          <p:cNvSpPr txBox="1"/>
          <p:nvPr/>
        </p:nvSpPr>
        <p:spPr>
          <a:xfrm>
            <a:off x="5825579" y="7592853"/>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stark tillväxt för vår kommun</a:t>
            </a:r>
          </a:p>
        </p:txBody>
      </p:sp>
      <p:sp>
        <p:nvSpPr>
          <p:cNvPr id="44" name="textruta 43">
            <a:extLst>
              <a:ext uri="{C183D7F6-B498-43B3-948B-1728B52AA6E4}">
                <adec:decorative xmlns:adec="http://schemas.microsoft.com/office/drawing/2017/decorative" val="1"/>
              </a:ext>
            </a:extLst>
          </p:cNvPr>
          <p:cNvSpPr txBox="1"/>
          <p:nvPr/>
        </p:nvSpPr>
        <p:spPr>
          <a:xfrm>
            <a:off x="7747944" y="8310228"/>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Ett attraktivt hållbart samhälle</a:t>
            </a:r>
          </a:p>
        </p:txBody>
      </p:sp>
      <p:sp>
        <p:nvSpPr>
          <p:cNvPr id="45" name="textruta 44">
            <a:extLst>
              <a:ext uri="{C183D7F6-B498-43B3-948B-1728B52AA6E4}">
                <adec:decorative xmlns:adec="http://schemas.microsoft.com/office/drawing/2017/decorative" val="1"/>
              </a:ext>
            </a:extLst>
          </p:cNvPr>
          <p:cNvSpPr txBox="1"/>
          <p:nvPr/>
        </p:nvSpPr>
        <p:spPr>
          <a:xfrm>
            <a:off x="9476136" y="8999349"/>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bra kvalitet i välfärden</a:t>
            </a:r>
          </a:p>
        </p:txBody>
      </p:sp>
      <p:sp>
        <p:nvSpPr>
          <p:cNvPr id="12" name="Rubrik 11"/>
          <p:cNvSpPr txBox="1">
            <a:spLocks noGrp="1"/>
          </p:cNvSpPr>
          <p:nvPr>
            <p:ph type="title" idx="4294967295"/>
          </p:nvPr>
        </p:nvSpPr>
        <p:spPr>
          <a:xfrm>
            <a:off x="2271000" y="3114000"/>
            <a:ext cx="8057064"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Kommunal service och myndighetsutövning</a:t>
            </a:r>
          </a:p>
        </p:txBody>
      </p:sp>
      <p:grpSp>
        <p:nvGrpSpPr>
          <p:cNvPr id="9" name="Grupp 8">
            <a:extLst>
              <a:ext uri="{C183D7F6-B498-43B3-948B-1728B52AA6E4}">
                <adec:decorative xmlns:adec="http://schemas.microsoft.com/office/drawing/2017/decorative" val="1"/>
              </a:ext>
            </a:extLst>
          </p:cNvPr>
          <p:cNvGrpSpPr/>
          <p:nvPr/>
        </p:nvGrpSpPr>
        <p:grpSpPr>
          <a:xfrm>
            <a:off x="1903143" y="2835610"/>
            <a:ext cx="1080000" cy="1080000"/>
            <a:chOff x="10535845" y="1484784"/>
            <a:chExt cx="1296144" cy="1296144"/>
          </a:xfrm>
        </p:grpSpPr>
        <p:sp>
          <p:nvSpPr>
            <p:cNvPr id="10" name="Ellips 9"/>
            <p:cNvSpPr/>
            <p:nvPr/>
          </p:nvSpPr>
          <p:spPr>
            <a:xfrm>
              <a:off x="10535845"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1" name="Bild 18" descr="Callcenter kontur">
              <a:extLst>
                <a:ext uri="{FF2B5EF4-FFF2-40B4-BE49-F238E27FC236}">
                  <a16:creationId xmlns:a16="http://schemas.microsoft.com/office/drawing/2014/main" id="{47A977D2-03D5-C7AD-4012-8A9B182F27B6}"/>
                </a:ext>
              </a:extLst>
            </p:cNvPr>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806092" y="1755031"/>
              <a:ext cx="755650" cy="755650"/>
            </a:xfrm>
            <a:prstGeom prst="rect">
              <a:avLst/>
            </a:prstGeom>
          </p:spPr>
        </p:pic>
      </p:grpSp>
    </p:spTree>
    <p:extLst>
      <p:ext uri="{BB962C8B-B14F-4D97-AF65-F5344CB8AC3E}">
        <p14:creationId xmlns:p14="http://schemas.microsoft.com/office/powerpoint/2010/main" val="6855683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7" name="Rektangel 6">
            <a:extLst>
              <a:ext uri="{C183D7F6-B498-43B3-948B-1728B52AA6E4}">
                <adec:decorative xmlns:adec="http://schemas.microsoft.com/office/drawing/2017/decorative" val="1"/>
              </a:ext>
            </a:extLst>
          </p:cNvPr>
          <p:cNvSpPr/>
          <p:nvPr/>
        </p:nvSpPr>
        <p:spPr>
          <a:xfrm>
            <a:off x="4439816" y="2123821"/>
            <a:ext cx="5328592" cy="289951"/>
          </a:xfrm>
          <a:prstGeom prst="rect">
            <a:avLst/>
          </a:prstGeom>
        </p:spPr>
        <p:txBody>
          <a:bodyPr wrap="square">
            <a:spAutoFit/>
          </a:bodyPr>
          <a:lstStyle/>
          <a:p>
            <a:pPr>
              <a:lnSpc>
                <a:spcPct val="107000"/>
              </a:lnSpc>
              <a:spcAft>
                <a:spcPts val="800"/>
              </a:spcAft>
            </a:pP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p:txBody>
      </p:sp>
      <p:sp>
        <p:nvSpPr>
          <p:cNvPr id="17" name="textruta 16"/>
          <p:cNvSpPr txBox="1"/>
          <p:nvPr/>
        </p:nvSpPr>
        <p:spPr>
          <a:xfrm>
            <a:off x="615304" y="332714"/>
            <a:ext cx="3168352"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Kommunal service och myndighetsutövning</a:t>
            </a:r>
          </a:p>
        </p:txBody>
      </p:sp>
      <p:sp>
        <p:nvSpPr>
          <p:cNvPr id="19" name="Rektangel med rundade hörn 18"/>
          <p:cNvSpPr>
            <a:spLocks noGrp="1"/>
          </p:cNvSpPr>
          <p:nvPr>
            <p:ph type="title" idx="4294967295"/>
          </p:nvPr>
        </p:nvSpPr>
        <p:spPr>
          <a:xfrm>
            <a:off x="966921" y="988039"/>
            <a:ext cx="3688157"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Vad har vi identifierat som viktigt för näringslivet?</a:t>
            </a:r>
          </a:p>
        </p:txBody>
      </p:sp>
      <p:sp>
        <p:nvSpPr>
          <p:cNvPr id="26" name="textruta 25"/>
          <p:cNvSpPr txBox="1"/>
          <p:nvPr/>
        </p:nvSpPr>
        <p:spPr>
          <a:xfrm>
            <a:off x="965078" y="1808820"/>
            <a:ext cx="3690000" cy="4893647"/>
          </a:xfrm>
          <a:prstGeom prst="rect">
            <a:avLst/>
          </a:prstGeom>
          <a:noFill/>
        </p:spPr>
        <p:txBody>
          <a:bodyPr wrap="square" rtlCol="0">
            <a:spAutoFit/>
          </a:bodyPr>
          <a:lstStyle/>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Kommunen behöver smidigare processer för bygglov och tillstånd</a:t>
            </a:r>
          </a:p>
          <a:p>
            <a:pPr marL="171446" indent="-171446">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Svårt att komma i kontakt med kommunala tjänstemän och ofta hänvisas man runt till många olika personer</a:t>
            </a:r>
          </a:p>
          <a:p>
            <a:pPr marL="171446" indent="-171446">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En väg in i kommunen för företagsrelaterade frågor</a:t>
            </a:r>
          </a:p>
          <a:p>
            <a:pPr marL="171446" indent="-171446">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Behov av olika stödprocesser för företag i sina kontakter med kommunen kring bygglov, livsmedelsfrågor, brandskydd, serveringstillstånd etc. </a:t>
            </a:r>
          </a:p>
          <a:p>
            <a:pPr marL="171446" indent="-171446">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Vi vill att kommunen prioriterar att informera oss företag om sådant som är på gång och sådant som har gjorts för att förbättra och underlätta servicen för oss företagare</a:t>
            </a:r>
          </a:p>
          <a:p>
            <a:pPr marL="171446" indent="-171446">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Mindre "vi och dem"-mentalitet. Stöd till verksamhetsutövare att göra rätt.</a:t>
            </a: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p:txBody>
      </p:sp>
      <p:sp>
        <p:nvSpPr>
          <p:cNvPr id="18" name="Rektangel med rundade hörn 17"/>
          <p:cNvSpPr/>
          <p:nvPr/>
        </p:nvSpPr>
        <p:spPr>
          <a:xfrm>
            <a:off x="5511000" y="977497"/>
            <a:ext cx="3944763" cy="71104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b="1" dirty="0">
                <a:solidFill>
                  <a:schemeClr val="bg1"/>
                </a:solidFill>
              </a:rPr>
              <a:t>Vad säger kommunens målbild?</a:t>
            </a:r>
          </a:p>
        </p:txBody>
      </p:sp>
      <p:sp>
        <p:nvSpPr>
          <p:cNvPr id="13" name="textruta 12"/>
          <p:cNvSpPr txBox="1"/>
          <p:nvPr/>
        </p:nvSpPr>
        <p:spPr>
          <a:xfrm>
            <a:off x="5511000" y="1688540"/>
            <a:ext cx="4320000" cy="3462743"/>
          </a:xfrm>
          <a:prstGeom prst="rect">
            <a:avLst/>
          </a:prstGeom>
          <a:noFill/>
        </p:spPr>
        <p:txBody>
          <a:bodyPr wrap="square" rtlCol="0">
            <a:spAutoFit/>
          </a:bodyPr>
          <a:lstStyle/>
          <a:p>
            <a:endParaRPr lang="sv-SE" sz="1200" dirty="0">
              <a:solidFill>
                <a:schemeClr val="bg1"/>
              </a:solidFill>
              <a:effectLst>
                <a:outerShdw blurRad="38100" dist="38100" dir="2700000" algn="tl">
                  <a:srgbClr val="000000">
                    <a:alpha val="43137"/>
                  </a:srgbClr>
                </a:outerShdw>
              </a:effectLst>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effectLst>
                  <a:outerShdw blurRad="38100" dist="38100" dir="2700000" algn="tl">
                    <a:srgbClr val="000000">
                      <a:alpha val="43137"/>
                    </a:srgbClr>
                  </a:outerShdw>
                </a:effectLst>
                <a:latin typeface="Gill Sans MT" panose="020B0502020104020203" pitchFamily="34" charset="0"/>
                <a:ea typeface="Gill Sans MT" panose="020B0502020104020203" pitchFamily="34" charset="0"/>
                <a:cs typeface="Times New Roman" panose="02020603050405020304" pitchFamily="18" charset="0"/>
                <a:hlinkClick r:id="rId2"/>
              </a:rPr>
              <a:t>Digitalisering i service</a:t>
            </a:r>
            <a:endParaRPr lang="sv-SE" sz="1200" b="1" i="1" dirty="0">
              <a:solidFill>
                <a:schemeClr val="bg1"/>
              </a:solidFill>
              <a:effectLst>
                <a:outerShdw blurRad="38100" dist="38100" dir="2700000" algn="tl">
                  <a:srgbClr val="000000">
                    <a:alpha val="43137"/>
                  </a:srgbClr>
                </a:outerShdw>
              </a:effectLst>
              <a:latin typeface="Gill Sans MT" panose="020B0502020104020203" pitchFamily="34" charset="0"/>
              <a:ea typeface="Gill Sans MT" panose="020B0502020104020203" pitchFamily="34" charset="0"/>
              <a:cs typeface="Times New Roman" panose="02020603050405020304" pitchFamily="18" charset="0"/>
            </a:endParaRPr>
          </a:p>
          <a:p>
            <a:r>
              <a:rPr lang="sv-SE" sz="1200" dirty="0">
                <a:solidFill>
                  <a:schemeClr val="bg1"/>
                </a:solidFill>
                <a:effectLst>
                  <a:outerShdw blurRad="38100" dist="38100" dir="2700000" algn="tl">
                    <a:srgbClr val="000000">
                      <a:alpha val="43137"/>
                    </a:srgbClr>
                  </a:outerShdw>
                </a:effectLst>
              </a:rPr>
              <a:t>Digitaliseringen inom Gislaveds kommunkoncern ska ge kommunens invånare, näringsliv, föreningar och besökare en effektiv verksamhet med hög kvalitet och bästa möjliga service.</a:t>
            </a:r>
          </a:p>
          <a:p>
            <a:endParaRPr lang="sv-SE" sz="1200" b="1" i="1" dirty="0">
              <a:solidFill>
                <a:schemeClr val="bg1"/>
              </a:solidFill>
              <a:effectLst>
                <a:outerShdw blurRad="38100" dist="38100" dir="2700000" algn="tl">
                  <a:srgbClr val="000000">
                    <a:alpha val="43137"/>
                  </a:srgbClr>
                </a:outerShdw>
              </a:effectLst>
              <a:latin typeface="Gill Sans MT" panose="020B0502020104020203" pitchFamily="34" charset="0"/>
              <a:ea typeface="Gill Sans MT" panose="020B0502020104020203" pitchFamily="34" charset="0"/>
              <a:cs typeface="Times New Roman" panose="02020603050405020304" pitchFamily="18" charset="0"/>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effectLst>
                  <a:outerShdw blurRad="38100" dist="38100" dir="2700000" algn="tl">
                    <a:srgbClr val="000000">
                      <a:alpha val="43137"/>
                    </a:srgbClr>
                  </a:outerShdw>
                </a:effectLst>
                <a:latin typeface="Gill Sans MT" panose="020B0502020104020203" pitchFamily="34" charset="0"/>
                <a:ea typeface="Gill Sans MT" panose="020B0502020104020203" pitchFamily="34" charset="0"/>
                <a:cs typeface="Times New Roman" panose="02020603050405020304" pitchFamily="18" charset="0"/>
                <a:hlinkClick r:id="rId3"/>
              </a:rPr>
              <a:t>En lotsande organisation</a:t>
            </a:r>
            <a:endParaRPr lang="sv-SE" sz="1200" dirty="0">
              <a:solidFill>
                <a:schemeClr val="bg1"/>
              </a:solidFill>
              <a:effectLst>
                <a:outerShdw blurRad="38100" dist="38100" dir="2700000" algn="tl">
                  <a:srgbClr val="000000">
                    <a:alpha val="43137"/>
                  </a:srgbClr>
                </a:outerShdw>
              </a:effectLst>
            </a:endParaRPr>
          </a:p>
          <a:p>
            <a:r>
              <a:rPr lang="sv-SE" sz="1200" dirty="0">
                <a:solidFill>
                  <a:schemeClr val="bg1"/>
                </a:solidFill>
                <a:effectLst>
                  <a:outerShdw blurRad="38100" dist="38100" dir="2700000" algn="tl">
                    <a:srgbClr val="000000">
                      <a:alpha val="43137"/>
                    </a:srgbClr>
                  </a:outerShdw>
                </a:effectLst>
              </a:rPr>
              <a:t>För bästa möjliga service gentemot nya och befintliga företag, byggherrar, invånare och föreningar hanteras inkomna markärenden och komplexa företagsärenden inom mark-, bygg-, miljöfrågor med mera av den lotsande organisationen. innebär bland annat att arbeta mer tvärgående över förvaltningar och enheter, ha en ökad proaktiv information och en ökad förståelse för helheten kring ett företags samtliga ärenden samt skapa en ökad beredskap för större ärenden.</a:t>
            </a:r>
          </a:p>
          <a:p>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p:txBody>
      </p:sp>
      <p:grpSp>
        <p:nvGrpSpPr>
          <p:cNvPr id="11" name="Grupp 10">
            <a:extLst>
              <a:ext uri="{C183D7F6-B498-43B3-948B-1728B52AA6E4}">
                <adec:decorative xmlns:adec="http://schemas.microsoft.com/office/drawing/2017/decorative" val="1"/>
              </a:ext>
            </a:extLst>
          </p:cNvPr>
          <p:cNvGrpSpPr/>
          <p:nvPr/>
        </p:nvGrpSpPr>
        <p:grpSpPr>
          <a:xfrm>
            <a:off x="205357" y="201215"/>
            <a:ext cx="540000" cy="540000"/>
            <a:chOff x="10535845" y="1484784"/>
            <a:chExt cx="1296144" cy="1296144"/>
          </a:xfrm>
        </p:grpSpPr>
        <p:sp>
          <p:nvSpPr>
            <p:cNvPr id="12" name="Ellips 11"/>
            <p:cNvSpPr/>
            <p:nvPr/>
          </p:nvSpPr>
          <p:spPr>
            <a:xfrm>
              <a:off x="10535845"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4" name="Bild 18" descr="Callcenter kontur">
              <a:extLst>
                <a:ext uri="{FF2B5EF4-FFF2-40B4-BE49-F238E27FC236}">
                  <a16:creationId xmlns:a16="http://schemas.microsoft.com/office/drawing/2014/main" id="{47A977D2-03D5-C7AD-4012-8A9B182F27B6}"/>
                </a:ext>
              </a:extLst>
            </p:cNvPr>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806092" y="1755031"/>
              <a:ext cx="755650" cy="755650"/>
            </a:xfrm>
            <a:prstGeom prst="rect">
              <a:avLst/>
            </a:prstGeom>
          </p:spPr>
        </p:pic>
      </p:grpSp>
    </p:spTree>
    <p:extLst>
      <p:ext uri="{BB962C8B-B14F-4D97-AF65-F5344CB8AC3E}">
        <p14:creationId xmlns:p14="http://schemas.microsoft.com/office/powerpoint/2010/main" val="34451196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4" name="Rektangel 3">
            <a:extLst>
              <a:ext uri="{C183D7F6-B498-43B3-948B-1728B52AA6E4}">
                <adec:decorative xmlns:adec="http://schemas.microsoft.com/office/drawing/2017/decorative" val="1"/>
              </a:ext>
            </a:extLst>
          </p:cNvPr>
          <p:cNvSpPr/>
          <p:nvPr/>
        </p:nvSpPr>
        <p:spPr>
          <a:xfrm rot="5400000">
            <a:off x="2275200" y="1208855"/>
            <a:ext cx="1116000" cy="5666400"/>
          </a:xfrm>
          <a:prstGeom prst="rect">
            <a:avLst/>
          </a:prstGeom>
          <a:solidFill>
            <a:srgbClr val="0054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grpSp>
        <p:nvGrpSpPr>
          <p:cNvPr id="18" name="Grupp 17">
            <a:extLst>
              <a:ext uri="{C183D7F6-B498-43B3-948B-1728B52AA6E4}">
                <adec:decorative xmlns:adec="http://schemas.microsoft.com/office/drawing/2017/decorative" val="1"/>
              </a:ext>
            </a:extLst>
          </p:cNvPr>
          <p:cNvGrpSpPr/>
          <p:nvPr/>
        </p:nvGrpSpPr>
        <p:grpSpPr>
          <a:xfrm>
            <a:off x="208554" y="3595400"/>
            <a:ext cx="900000" cy="900000"/>
            <a:chOff x="4417658" y="1484784"/>
            <a:chExt cx="1296144" cy="1296144"/>
          </a:xfrm>
        </p:grpSpPr>
        <p:sp>
          <p:nvSpPr>
            <p:cNvPr id="19" name="Ellips 18"/>
            <p:cNvSpPr/>
            <p:nvPr/>
          </p:nvSpPr>
          <p:spPr>
            <a:xfrm>
              <a:off x="4417658"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0" name="Bild 10" descr="Klassrum kontur">
              <a:extLst>
                <a:ext uri="{FF2B5EF4-FFF2-40B4-BE49-F238E27FC236}">
                  <a16:creationId xmlns:a16="http://schemas.microsoft.com/office/drawing/2014/main" id="{786BD4BB-E895-8D0C-984D-260DC73227D8}"/>
                </a:ext>
              </a:extLst>
            </p:cNvPr>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80635" y="1755031"/>
              <a:ext cx="755650" cy="755650"/>
            </a:xfrm>
            <a:prstGeom prst="rect">
              <a:avLst/>
            </a:prstGeom>
          </p:spPr>
        </p:pic>
      </p:grpSp>
      <p:sp>
        <p:nvSpPr>
          <p:cNvPr id="6" name="Rektangel 5">
            <a:extLst>
              <a:ext uri="{C183D7F6-B498-43B3-948B-1728B52AA6E4}">
                <adec:decorative xmlns:adec="http://schemas.microsoft.com/office/drawing/2017/decorative" val="1"/>
              </a:ext>
            </a:extLst>
          </p:cNvPr>
          <p:cNvSpPr/>
          <p:nvPr/>
        </p:nvSpPr>
        <p:spPr>
          <a:xfrm rot="5400000">
            <a:off x="2246214" y="-2231780"/>
            <a:ext cx="1194954" cy="5666052"/>
          </a:xfrm>
          <a:prstGeom prst="rect">
            <a:avLst/>
          </a:prstGeom>
          <a:solidFill>
            <a:srgbClr val="006E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grpSp>
        <p:nvGrpSpPr>
          <p:cNvPr id="36" name="Grupp 35">
            <a:extLst>
              <a:ext uri="{C183D7F6-B498-43B3-948B-1728B52AA6E4}">
                <adec:decorative xmlns:adec="http://schemas.microsoft.com/office/drawing/2017/decorative" val="1"/>
              </a:ext>
            </a:extLst>
          </p:cNvPr>
          <p:cNvGrpSpPr/>
          <p:nvPr/>
        </p:nvGrpSpPr>
        <p:grpSpPr>
          <a:xfrm>
            <a:off x="185548" y="148840"/>
            <a:ext cx="900000" cy="900000"/>
            <a:chOff x="2271000" y="2835610"/>
            <a:chExt cx="1080000" cy="1080000"/>
          </a:xfrm>
        </p:grpSpPr>
        <p:sp>
          <p:nvSpPr>
            <p:cNvPr id="40" name="Ellips 39"/>
            <p:cNvSpPr/>
            <p:nvPr/>
          </p:nvSpPr>
          <p:spPr>
            <a:xfrm>
              <a:off x="2271000" y="2835610"/>
              <a:ext cx="1080000" cy="108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41" name="Bild 4" descr="Affärstillväxt kontur">
              <a:extLst>
                <a:ext uri="{FF2B5EF4-FFF2-40B4-BE49-F238E27FC236}">
                  <a16:creationId xmlns:a16="http://schemas.microsoft.com/office/drawing/2014/main" id="{8FF11CDB-48FF-B5B0-2E7D-B40FE4BE97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81600" y="3046210"/>
              <a:ext cx="658800" cy="658800"/>
            </a:xfrm>
            <a:prstGeom prst="rect">
              <a:avLst/>
            </a:prstGeom>
          </p:spPr>
        </p:pic>
      </p:grpSp>
      <p:sp>
        <p:nvSpPr>
          <p:cNvPr id="8" name="Rubrik 7"/>
          <p:cNvSpPr txBox="1">
            <a:spLocks noGrp="1"/>
          </p:cNvSpPr>
          <p:nvPr>
            <p:ph type="title" idx="4294967295"/>
          </p:nvPr>
        </p:nvSpPr>
        <p:spPr>
          <a:xfrm>
            <a:off x="6111773" y="154879"/>
            <a:ext cx="4968551"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Ett dokument för att ge en överblick över den kommunala målbilden</a:t>
            </a:r>
          </a:p>
        </p:txBody>
      </p:sp>
      <p:sp>
        <p:nvSpPr>
          <p:cNvPr id="9" name="textruta 8"/>
          <p:cNvSpPr txBox="1"/>
          <p:nvPr/>
        </p:nvSpPr>
        <p:spPr>
          <a:xfrm>
            <a:off x="6122792" y="1038077"/>
            <a:ext cx="4946515" cy="6001643"/>
          </a:xfrm>
          <a:prstGeom prst="rect">
            <a:avLst/>
          </a:prstGeom>
          <a:noFill/>
        </p:spPr>
        <p:txBody>
          <a:bodyPr wrap="square" rtlCol="0">
            <a:spAutoFit/>
          </a:bodyPr>
          <a:lstStyle/>
          <a:p>
            <a:r>
              <a:rPr lang="sv-SE" sz="1600" dirty="0">
                <a:solidFill>
                  <a:schemeClr val="bg1"/>
                </a:solidFill>
                <a:effectLst>
                  <a:outerShdw blurRad="38100" dist="38100" dir="2700000" algn="tl">
                    <a:srgbClr val="000000">
                      <a:alpha val="43137"/>
                    </a:srgbClr>
                  </a:outerShdw>
                </a:effectLst>
              </a:rPr>
              <a:t>I detta dokument beskriver vi den övergripande målbild för samhällsutveckling som kommunen slagit fast i sina styrande dokument. </a:t>
            </a:r>
          </a:p>
          <a:p>
            <a:endParaRPr lang="sv-SE" sz="1600" dirty="0">
              <a:solidFill>
                <a:schemeClr val="bg1"/>
              </a:solidFill>
              <a:effectLst>
                <a:outerShdw blurRad="38100" dist="38100" dir="2700000" algn="tl">
                  <a:srgbClr val="000000">
                    <a:alpha val="43137"/>
                  </a:srgbClr>
                </a:outerShdw>
              </a:effectLst>
            </a:endParaRPr>
          </a:p>
          <a:p>
            <a:r>
              <a:rPr lang="sv-SE" sz="1600" dirty="0">
                <a:solidFill>
                  <a:schemeClr val="bg1"/>
                </a:solidFill>
                <a:effectLst>
                  <a:outerShdw blurRad="38100" dist="38100" dir="2700000" algn="tl">
                    <a:srgbClr val="000000">
                      <a:alpha val="43137"/>
                    </a:srgbClr>
                  </a:outerShdw>
                </a:effectLst>
              </a:rPr>
              <a:t>Dokumentet är framtaget med ett näringslivsfokus och syftar till att beskriva hur vi omhändertagit de viktiga frågor som det lokala näringslivet lyft fram. Det har därför ingen ambition om att vara heltäckande för alla kommunala mål och strategier.</a:t>
            </a:r>
          </a:p>
          <a:p>
            <a:endParaRPr lang="sv-SE" sz="1600" dirty="0">
              <a:solidFill>
                <a:schemeClr val="bg1"/>
              </a:solidFill>
              <a:effectLst>
                <a:outerShdw blurRad="38100" dist="38100" dir="2700000" algn="tl">
                  <a:srgbClr val="000000">
                    <a:alpha val="43137"/>
                  </a:srgbClr>
                </a:outerShdw>
              </a:effectLst>
            </a:endParaRPr>
          </a:p>
          <a:p>
            <a:r>
              <a:rPr lang="sv-SE" sz="1600" dirty="0">
                <a:solidFill>
                  <a:schemeClr val="bg1"/>
                </a:solidFill>
                <a:effectLst>
                  <a:outerShdw blurRad="38100" dist="38100" dir="2700000" algn="tl">
                    <a:srgbClr val="000000">
                      <a:alpha val="43137"/>
                    </a:srgbClr>
                  </a:outerShdw>
                </a:effectLst>
              </a:rPr>
              <a:t>Genom dokumentet är det enklare att skapa sig en helhetsbild av vad kommunen vill åstadkomma och förstå inom vilket område frågorna tas om hand. </a:t>
            </a:r>
          </a:p>
          <a:p>
            <a:endParaRPr lang="sv-SE" sz="1600" dirty="0">
              <a:solidFill>
                <a:schemeClr val="bg1"/>
              </a:solidFill>
              <a:effectLst>
                <a:outerShdw blurRad="38100" dist="38100" dir="2700000" algn="tl">
                  <a:srgbClr val="000000">
                    <a:alpha val="43137"/>
                  </a:srgbClr>
                </a:outerShdw>
              </a:effectLst>
            </a:endParaRPr>
          </a:p>
          <a:p>
            <a:r>
              <a:rPr lang="sv-SE" sz="1600" dirty="0">
                <a:solidFill>
                  <a:schemeClr val="bg1"/>
                </a:solidFill>
                <a:effectLst>
                  <a:outerShdw blurRad="38100" dist="38100" dir="2700000" algn="tl">
                    <a:srgbClr val="000000">
                      <a:alpha val="43137"/>
                    </a:srgbClr>
                  </a:outerShdw>
                </a:effectLst>
              </a:rPr>
              <a:t>Dokumentet är en bilaga till kommunens näringslivsprogram. Näringslivsprogrammet syftar till att täcka de delar som inte ännu omhändertagits, det vill säga det som inte finns med i detta dokument. </a:t>
            </a:r>
          </a:p>
          <a:p>
            <a:endParaRPr lang="sv-SE" sz="1600" dirty="0">
              <a:solidFill>
                <a:schemeClr val="bg1"/>
              </a:solidFill>
              <a:effectLst>
                <a:outerShdw blurRad="38100" dist="38100" dir="2700000" algn="tl">
                  <a:srgbClr val="000000">
                    <a:alpha val="43137"/>
                  </a:srgbClr>
                </a:outerShdw>
              </a:effectLst>
            </a:endParaRPr>
          </a:p>
          <a:p>
            <a:r>
              <a:rPr lang="sv-SE" sz="1600" dirty="0">
                <a:solidFill>
                  <a:schemeClr val="bg1"/>
                </a:solidFill>
                <a:effectLst>
                  <a:outerShdw blurRad="38100" dist="38100" dir="2700000" algn="tl">
                    <a:srgbClr val="000000">
                      <a:alpha val="43137"/>
                    </a:srgbClr>
                  </a:outerShdw>
                </a:effectLst>
              </a:rPr>
              <a:t>Klicka på det område du är intresserad av i listan till vänster. För en fördjupning av kommunens utmaningar och möjligheter finns kommunens övergripande omvärldsanalys </a:t>
            </a:r>
            <a:r>
              <a:rPr lang="sv-SE" sz="1600" dirty="0">
                <a:solidFill>
                  <a:schemeClr val="bg1"/>
                </a:solidFill>
                <a:effectLst>
                  <a:outerShdw blurRad="38100" dist="38100" dir="2700000" algn="tl">
                    <a:srgbClr val="000000">
                      <a:alpha val="43137"/>
                    </a:srgbClr>
                  </a:outerShdw>
                </a:effectLst>
                <a:hlinkClick r:id="rId6" action="ppaction://hlinkfile"/>
              </a:rPr>
              <a:t>här!</a:t>
            </a:r>
            <a:endParaRPr lang="sv-SE" sz="1600" dirty="0">
              <a:solidFill>
                <a:schemeClr val="bg1"/>
              </a:solidFill>
              <a:effectLst>
                <a:outerShdw blurRad="38100" dist="38100" dir="2700000" algn="tl">
                  <a:srgbClr val="000000">
                    <a:alpha val="43137"/>
                  </a:srgbClr>
                </a:outerShdw>
              </a:effectLst>
            </a:endParaRPr>
          </a:p>
          <a:p>
            <a:endParaRPr lang="sv-SE" sz="1600" dirty="0">
              <a:solidFill>
                <a:schemeClr val="bg1"/>
              </a:solidFill>
              <a:effectLst>
                <a:outerShdw blurRad="38100" dist="38100" dir="2700000" algn="tl">
                  <a:srgbClr val="000000">
                    <a:alpha val="43137"/>
                  </a:srgbClr>
                </a:outerShdw>
              </a:effectLst>
            </a:endParaRPr>
          </a:p>
        </p:txBody>
      </p:sp>
      <p:sp>
        <p:nvSpPr>
          <p:cNvPr id="5" name="Rektangel 4">
            <a:extLst>
              <a:ext uri="{C183D7F6-B498-43B3-948B-1728B52AA6E4}">
                <adec:decorative xmlns:adec="http://schemas.microsoft.com/office/drawing/2017/decorative" val="1"/>
              </a:ext>
            </a:extLst>
          </p:cNvPr>
          <p:cNvSpPr/>
          <p:nvPr/>
        </p:nvSpPr>
        <p:spPr>
          <a:xfrm rot="5400000">
            <a:off x="2275200" y="3453859"/>
            <a:ext cx="1116000" cy="5666400"/>
          </a:xfrm>
          <a:prstGeom prst="rect">
            <a:avLst/>
          </a:prstGeom>
          <a:solidFill>
            <a:srgbClr val="0042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sp>
        <p:nvSpPr>
          <p:cNvPr id="7" name="Rektangel 6">
            <a:extLst>
              <a:ext uri="{C183D7F6-B498-43B3-948B-1728B52AA6E4}">
                <adec:decorative xmlns:adec="http://schemas.microsoft.com/office/drawing/2017/decorative" val="1"/>
              </a:ext>
            </a:extLst>
          </p:cNvPr>
          <p:cNvSpPr/>
          <p:nvPr/>
        </p:nvSpPr>
        <p:spPr>
          <a:xfrm rot="5400000">
            <a:off x="2279820" y="83182"/>
            <a:ext cx="1116000" cy="5666400"/>
          </a:xfrm>
          <a:prstGeom prst="rect">
            <a:avLst/>
          </a:prstGeom>
          <a:solidFill>
            <a:srgbClr val="005D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sp>
        <p:nvSpPr>
          <p:cNvPr id="10" name="Rektangel 9">
            <a:extLst>
              <a:ext uri="{C183D7F6-B498-43B3-948B-1728B52AA6E4}">
                <adec:decorative xmlns:adec="http://schemas.microsoft.com/office/drawing/2017/decorative" val="1"/>
              </a:ext>
            </a:extLst>
          </p:cNvPr>
          <p:cNvSpPr/>
          <p:nvPr/>
        </p:nvSpPr>
        <p:spPr>
          <a:xfrm rot="5400000">
            <a:off x="2275200" y="2337859"/>
            <a:ext cx="1116000" cy="5666400"/>
          </a:xfrm>
          <a:prstGeom prst="rect">
            <a:avLst/>
          </a:prstGeom>
          <a:solidFill>
            <a:srgbClr val="004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sp>
        <p:nvSpPr>
          <p:cNvPr id="11" name="Rektangel 10">
            <a:extLst>
              <a:ext uri="{C183D7F6-B498-43B3-948B-1728B52AA6E4}">
                <adec:decorative xmlns:adec="http://schemas.microsoft.com/office/drawing/2017/decorative" val="1"/>
              </a:ext>
            </a:extLst>
          </p:cNvPr>
          <p:cNvSpPr/>
          <p:nvPr/>
        </p:nvSpPr>
        <p:spPr>
          <a:xfrm rot="5400000">
            <a:off x="2267430" y="-1064087"/>
            <a:ext cx="1140780" cy="5666400"/>
          </a:xfrm>
          <a:prstGeom prst="rect">
            <a:avLst/>
          </a:prstGeom>
          <a:solidFill>
            <a:srgbClr val="0065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grpSp>
        <p:nvGrpSpPr>
          <p:cNvPr id="12" name="Grupp 11">
            <a:extLst>
              <a:ext uri="{C183D7F6-B498-43B3-948B-1728B52AA6E4}">
                <adec:decorative xmlns:adec="http://schemas.microsoft.com/office/drawing/2017/decorative" val="1"/>
              </a:ext>
            </a:extLst>
          </p:cNvPr>
          <p:cNvGrpSpPr/>
          <p:nvPr/>
        </p:nvGrpSpPr>
        <p:grpSpPr>
          <a:xfrm>
            <a:off x="185548" y="2474187"/>
            <a:ext cx="900000" cy="900000"/>
            <a:chOff x="335118" y="1445568"/>
            <a:chExt cx="1296144" cy="1296144"/>
          </a:xfrm>
        </p:grpSpPr>
        <p:sp>
          <p:nvSpPr>
            <p:cNvPr id="13" name="Ellips 12"/>
            <p:cNvSpPr/>
            <p:nvPr/>
          </p:nvSpPr>
          <p:spPr>
            <a:xfrm>
              <a:off x="335118" y="1445568"/>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4" name="Bild 7" descr="Trana kontur">
              <a:extLst>
                <a:ext uri="{FF2B5EF4-FFF2-40B4-BE49-F238E27FC236}">
                  <a16:creationId xmlns:a16="http://schemas.microsoft.com/office/drawing/2014/main" id="{670982A0-CB83-F1BD-161F-971440204D4F}"/>
                </a:ext>
              </a:extLst>
            </p:cNvPr>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05365" y="1715815"/>
              <a:ext cx="755650" cy="755650"/>
            </a:xfrm>
            <a:prstGeom prst="rect">
              <a:avLst/>
            </a:prstGeom>
          </p:spPr>
        </p:pic>
      </p:grpSp>
      <p:grpSp>
        <p:nvGrpSpPr>
          <p:cNvPr id="15" name="Grupp 14">
            <a:extLst>
              <a:ext uri="{C183D7F6-B498-43B3-948B-1728B52AA6E4}">
                <adec:decorative xmlns:adec="http://schemas.microsoft.com/office/drawing/2017/decorative" val="1"/>
              </a:ext>
            </a:extLst>
          </p:cNvPr>
          <p:cNvGrpSpPr/>
          <p:nvPr/>
        </p:nvGrpSpPr>
        <p:grpSpPr>
          <a:xfrm>
            <a:off x="191344" y="1318061"/>
            <a:ext cx="900000" cy="900000"/>
            <a:chOff x="2369118" y="1484784"/>
            <a:chExt cx="1296144" cy="1296144"/>
          </a:xfrm>
        </p:grpSpPr>
        <p:sp>
          <p:nvSpPr>
            <p:cNvPr id="16" name="Ellips 15"/>
            <p:cNvSpPr/>
            <p:nvPr/>
          </p:nvSpPr>
          <p:spPr>
            <a:xfrm>
              <a:off x="2369118"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7" name="Bild 5" descr="Hus kontur">
              <a:extLst>
                <a:ext uri="{FF2B5EF4-FFF2-40B4-BE49-F238E27FC236}">
                  <a16:creationId xmlns:a16="http://schemas.microsoft.com/office/drawing/2014/main" id="{6A4D09E4-5C1B-58FA-2AC2-EE026240379B}"/>
                </a:ext>
              </a:extLst>
            </p:cNvPr>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635667" y="1755031"/>
              <a:ext cx="755650" cy="755650"/>
            </a:xfrm>
            <a:prstGeom prst="rect">
              <a:avLst/>
            </a:prstGeom>
          </p:spPr>
        </p:pic>
      </p:grpSp>
      <p:grpSp>
        <p:nvGrpSpPr>
          <p:cNvPr id="21" name="Grupp 20">
            <a:extLst>
              <a:ext uri="{C183D7F6-B498-43B3-948B-1728B52AA6E4}">
                <adec:decorative xmlns:adec="http://schemas.microsoft.com/office/drawing/2017/decorative" val="1"/>
              </a:ext>
            </a:extLst>
          </p:cNvPr>
          <p:cNvGrpSpPr/>
          <p:nvPr/>
        </p:nvGrpSpPr>
        <p:grpSpPr>
          <a:xfrm>
            <a:off x="186296" y="5835192"/>
            <a:ext cx="900000" cy="900000"/>
            <a:chOff x="6501510" y="1484784"/>
            <a:chExt cx="1296144" cy="1296144"/>
          </a:xfrm>
        </p:grpSpPr>
        <p:sp>
          <p:nvSpPr>
            <p:cNvPr id="22" name="Ellips 21"/>
            <p:cNvSpPr/>
            <p:nvPr/>
          </p:nvSpPr>
          <p:spPr>
            <a:xfrm>
              <a:off x="6501510"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3" name="Bild 1" descr="Öppen hand med växt kontur">
              <a:extLst>
                <a:ext uri="{FF2B5EF4-FFF2-40B4-BE49-F238E27FC236}">
                  <a16:creationId xmlns:a16="http://schemas.microsoft.com/office/drawing/2014/main" id="{E73AA958-D072-4F3F-4295-CA073953472E}"/>
                </a:ext>
              </a:extLst>
            </p:cNvPr>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771757" y="1755031"/>
              <a:ext cx="755650" cy="755650"/>
            </a:xfrm>
            <a:prstGeom prst="rect">
              <a:avLst/>
            </a:prstGeom>
          </p:spPr>
        </p:pic>
      </p:grpSp>
      <p:grpSp>
        <p:nvGrpSpPr>
          <p:cNvPr id="27" name="Grupp 26">
            <a:extLst>
              <a:ext uri="{C183D7F6-B498-43B3-948B-1728B52AA6E4}">
                <adec:decorative xmlns:adec="http://schemas.microsoft.com/office/drawing/2017/decorative" val="1"/>
              </a:ext>
            </a:extLst>
          </p:cNvPr>
          <p:cNvGrpSpPr/>
          <p:nvPr/>
        </p:nvGrpSpPr>
        <p:grpSpPr>
          <a:xfrm>
            <a:off x="191344" y="4721059"/>
            <a:ext cx="900000" cy="900000"/>
            <a:chOff x="10535845" y="1484784"/>
            <a:chExt cx="1296144" cy="1296144"/>
          </a:xfrm>
        </p:grpSpPr>
        <p:sp>
          <p:nvSpPr>
            <p:cNvPr id="28" name="Ellips 27"/>
            <p:cNvSpPr/>
            <p:nvPr/>
          </p:nvSpPr>
          <p:spPr>
            <a:xfrm>
              <a:off x="10535845"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9" name="Bild 18" descr="Callcenter kontur">
              <a:extLst>
                <a:ext uri="{FF2B5EF4-FFF2-40B4-BE49-F238E27FC236}">
                  <a16:creationId xmlns:a16="http://schemas.microsoft.com/office/drawing/2014/main" id="{47A977D2-03D5-C7AD-4012-8A9B182F27B6}"/>
                </a:ext>
              </a:extLst>
            </p:cNvPr>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806092" y="1755031"/>
              <a:ext cx="755650" cy="755650"/>
            </a:xfrm>
            <a:prstGeom prst="rect">
              <a:avLst/>
            </a:prstGeom>
          </p:spPr>
        </p:pic>
      </p:grpSp>
      <p:sp>
        <p:nvSpPr>
          <p:cNvPr id="30" name="textruta 29"/>
          <p:cNvSpPr txBox="1"/>
          <p:nvPr/>
        </p:nvSpPr>
        <p:spPr>
          <a:xfrm>
            <a:off x="1611982" y="278080"/>
            <a:ext cx="1736059" cy="646331"/>
          </a:xfrm>
          <a:prstGeom prst="rect">
            <a:avLst/>
          </a:prstGeom>
          <a:noFill/>
        </p:spPr>
        <p:txBody>
          <a:bodyPr wrap="square" rtlCol="0">
            <a:spAutoFit/>
          </a:bodyPr>
          <a:lstStyle/>
          <a:p>
            <a:r>
              <a:rPr lang="sv-SE">
                <a:solidFill>
                  <a:schemeClr val="bg1"/>
                </a:solidFill>
                <a:effectLst>
                  <a:outerShdw blurRad="38100" dist="38100" dir="2700000" algn="tl">
                    <a:srgbClr val="000000">
                      <a:alpha val="43137"/>
                    </a:srgbClr>
                  </a:outerShdw>
                </a:effectLst>
                <a:hlinkClick r:id="rId15" action="ppaction://hlinksldjump"/>
              </a:rPr>
              <a:t>Platsens</a:t>
            </a:r>
            <a:br>
              <a:rPr lang="sv-SE">
                <a:solidFill>
                  <a:schemeClr val="bg1"/>
                </a:solidFill>
                <a:effectLst>
                  <a:outerShdw blurRad="38100" dist="38100" dir="2700000" algn="tl">
                    <a:srgbClr val="000000">
                      <a:alpha val="43137"/>
                    </a:srgbClr>
                  </a:outerShdw>
                </a:effectLst>
                <a:hlinkClick r:id="rId15" action="ppaction://hlinksldjump"/>
              </a:rPr>
            </a:br>
            <a:r>
              <a:rPr lang="sv-SE">
                <a:solidFill>
                  <a:schemeClr val="bg1"/>
                </a:solidFill>
                <a:effectLst>
                  <a:outerShdw blurRad="38100" dist="38100" dir="2700000" algn="tl">
                    <a:srgbClr val="000000">
                      <a:alpha val="43137"/>
                    </a:srgbClr>
                  </a:outerShdw>
                </a:effectLst>
                <a:hlinkClick r:id="rId15" action="ppaction://hlinksldjump"/>
              </a:rPr>
              <a:t>attraktivitet</a:t>
            </a:r>
            <a:endParaRPr lang="sv-SE" dirty="0">
              <a:solidFill>
                <a:schemeClr val="bg1"/>
              </a:solidFill>
              <a:effectLst>
                <a:outerShdw blurRad="38100" dist="38100" dir="2700000" algn="tl">
                  <a:srgbClr val="000000">
                    <a:alpha val="43137"/>
                  </a:srgbClr>
                </a:outerShdw>
              </a:effectLst>
            </a:endParaRPr>
          </a:p>
        </p:txBody>
      </p:sp>
      <p:sp>
        <p:nvSpPr>
          <p:cNvPr id="31" name="textruta 30"/>
          <p:cNvSpPr txBox="1"/>
          <p:nvPr/>
        </p:nvSpPr>
        <p:spPr>
          <a:xfrm>
            <a:off x="1538068" y="1583395"/>
            <a:ext cx="1736059"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hlinkClick r:id="rId16" action="ppaction://hlinksldjump"/>
              </a:rPr>
              <a:t>Bostäder</a:t>
            </a:r>
            <a:endParaRPr lang="sv-SE" dirty="0">
              <a:solidFill>
                <a:schemeClr val="bg1"/>
              </a:solidFill>
              <a:effectLst>
                <a:outerShdw blurRad="38100" dist="38100" dir="2700000" algn="tl">
                  <a:srgbClr val="000000">
                    <a:alpha val="43137"/>
                  </a:srgbClr>
                </a:outerShdw>
              </a:effectLst>
            </a:endParaRPr>
          </a:p>
        </p:txBody>
      </p:sp>
      <p:sp>
        <p:nvSpPr>
          <p:cNvPr id="32" name="textruta 31"/>
          <p:cNvSpPr txBox="1"/>
          <p:nvPr/>
        </p:nvSpPr>
        <p:spPr>
          <a:xfrm>
            <a:off x="1611981" y="2593216"/>
            <a:ext cx="1736059" cy="646331"/>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hlinkClick r:id="rId17" action="ppaction://hlinksldjump"/>
              </a:rPr>
              <a:t>Infrastruktur och bebyggelse</a:t>
            </a:r>
            <a:endParaRPr lang="sv-SE" dirty="0">
              <a:solidFill>
                <a:schemeClr val="bg1"/>
              </a:solidFill>
              <a:effectLst>
                <a:outerShdw blurRad="38100" dist="38100" dir="2700000" algn="tl">
                  <a:srgbClr val="000000">
                    <a:alpha val="43137"/>
                  </a:srgbClr>
                </a:outerShdw>
              </a:effectLst>
            </a:endParaRPr>
          </a:p>
        </p:txBody>
      </p:sp>
      <p:sp>
        <p:nvSpPr>
          <p:cNvPr id="33" name="textruta 32"/>
          <p:cNvSpPr txBox="1"/>
          <p:nvPr/>
        </p:nvSpPr>
        <p:spPr>
          <a:xfrm>
            <a:off x="1538068" y="4847789"/>
            <a:ext cx="1736059" cy="646331"/>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hlinkClick r:id="rId18" action="ppaction://hlinksldjump"/>
              </a:rPr>
              <a:t>Kommunal service</a:t>
            </a:r>
            <a:endParaRPr lang="sv-SE" dirty="0">
              <a:solidFill>
                <a:schemeClr val="bg1"/>
              </a:solidFill>
              <a:effectLst>
                <a:outerShdw blurRad="38100" dist="38100" dir="2700000" algn="tl">
                  <a:srgbClr val="000000">
                    <a:alpha val="43137"/>
                  </a:srgbClr>
                </a:outerShdw>
              </a:effectLst>
            </a:endParaRPr>
          </a:p>
        </p:txBody>
      </p:sp>
      <p:sp>
        <p:nvSpPr>
          <p:cNvPr id="34" name="textruta 33"/>
          <p:cNvSpPr txBox="1"/>
          <p:nvPr/>
        </p:nvSpPr>
        <p:spPr>
          <a:xfrm>
            <a:off x="1611981" y="3858849"/>
            <a:ext cx="1736059"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hlinkClick r:id="rId19" action="ppaction://hlinksldjump"/>
              </a:rPr>
              <a:t>Utbildning</a:t>
            </a:r>
            <a:endParaRPr lang="sv-SE" dirty="0">
              <a:solidFill>
                <a:schemeClr val="bg1"/>
              </a:solidFill>
              <a:effectLst>
                <a:outerShdw blurRad="38100" dist="38100" dir="2700000" algn="tl">
                  <a:srgbClr val="000000">
                    <a:alpha val="43137"/>
                  </a:srgbClr>
                </a:outerShdw>
              </a:effectLst>
            </a:endParaRPr>
          </a:p>
        </p:txBody>
      </p:sp>
      <p:sp>
        <p:nvSpPr>
          <p:cNvPr id="35" name="textruta 34"/>
          <p:cNvSpPr txBox="1"/>
          <p:nvPr/>
        </p:nvSpPr>
        <p:spPr>
          <a:xfrm>
            <a:off x="1538068" y="6100526"/>
            <a:ext cx="1736059"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hlinkClick r:id="rId20" action="ppaction://hlinksldjump"/>
              </a:rPr>
              <a:t>Hållbarhet</a:t>
            </a:r>
            <a:endParaRPr lang="sv-SE"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282677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43" name="textruta 42">
            <a:extLst>
              <a:ext uri="{C183D7F6-B498-43B3-948B-1728B52AA6E4}">
                <adec:decorative xmlns:adec="http://schemas.microsoft.com/office/drawing/2017/decorative" val="1"/>
              </a:ext>
            </a:extLst>
          </p:cNvPr>
          <p:cNvSpPr txBox="1"/>
          <p:nvPr/>
        </p:nvSpPr>
        <p:spPr>
          <a:xfrm>
            <a:off x="5825579" y="7592853"/>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stark tillväxt för vår kommun</a:t>
            </a:r>
          </a:p>
        </p:txBody>
      </p:sp>
      <p:sp>
        <p:nvSpPr>
          <p:cNvPr id="44" name="textruta 43">
            <a:extLst>
              <a:ext uri="{C183D7F6-B498-43B3-948B-1728B52AA6E4}">
                <adec:decorative xmlns:adec="http://schemas.microsoft.com/office/drawing/2017/decorative" val="1"/>
              </a:ext>
            </a:extLst>
          </p:cNvPr>
          <p:cNvSpPr txBox="1"/>
          <p:nvPr/>
        </p:nvSpPr>
        <p:spPr>
          <a:xfrm>
            <a:off x="7747944" y="8310228"/>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Ett attraktivt hållbart samhälle</a:t>
            </a:r>
          </a:p>
        </p:txBody>
      </p:sp>
      <p:sp>
        <p:nvSpPr>
          <p:cNvPr id="45" name="textruta 44">
            <a:extLst>
              <a:ext uri="{C183D7F6-B498-43B3-948B-1728B52AA6E4}">
                <adec:decorative xmlns:adec="http://schemas.microsoft.com/office/drawing/2017/decorative" val="1"/>
              </a:ext>
            </a:extLst>
          </p:cNvPr>
          <p:cNvSpPr txBox="1"/>
          <p:nvPr/>
        </p:nvSpPr>
        <p:spPr>
          <a:xfrm>
            <a:off x="9476136" y="8999349"/>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bra kvalitet i välfärden</a:t>
            </a:r>
          </a:p>
        </p:txBody>
      </p:sp>
      <p:sp>
        <p:nvSpPr>
          <p:cNvPr id="14" name="textruta 13"/>
          <p:cNvSpPr txBox="1"/>
          <p:nvPr/>
        </p:nvSpPr>
        <p:spPr>
          <a:xfrm>
            <a:off x="190204" y="342823"/>
            <a:ext cx="3818408"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Kommunal service och myndighetsutövning</a:t>
            </a:r>
          </a:p>
        </p:txBody>
      </p:sp>
      <p:sp>
        <p:nvSpPr>
          <p:cNvPr id="30" name="Rektangel med rundade hörn 29"/>
          <p:cNvSpPr>
            <a:spLocks noGrp="1"/>
          </p:cNvSpPr>
          <p:nvPr>
            <p:ph type="title" idx="4294967295"/>
          </p:nvPr>
        </p:nvSpPr>
        <p:spPr>
          <a:xfrm>
            <a:off x="135013" y="1052737"/>
            <a:ext cx="7200800"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Läs mer i dessa styrdokument hur vi vill utveckla kommunens service och myndighetsutövning!</a:t>
            </a:r>
          </a:p>
        </p:txBody>
      </p:sp>
      <p:sp>
        <p:nvSpPr>
          <p:cNvPr id="2" name="textruta 1"/>
          <p:cNvSpPr txBox="1"/>
          <p:nvPr/>
        </p:nvSpPr>
        <p:spPr>
          <a:xfrm>
            <a:off x="440880" y="2079000"/>
            <a:ext cx="6894933" cy="2585323"/>
          </a:xfrm>
          <a:prstGeom prst="rect">
            <a:avLst/>
          </a:prstGeom>
          <a:noFill/>
        </p:spPr>
        <p:txBody>
          <a:bodyPr wrap="square" rtlCol="0">
            <a:spAutoFit/>
          </a:bodyPr>
          <a:lstStyle/>
          <a:p>
            <a:pPr marL="285744" indent="-285744">
              <a:buFont typeface="Arial" panose="020B0604020202020204" pitchFamily="34" charset="0"/>
              <a:buChar char="•"/>
            </a:pPr>
            <a:r>
              <a:rPr lang="sv-SE" dirty="0">
                <a:solidFill>
                  <a:schemeClr val="bg1"/>
                </a:solidFill>
                <a:effectLst>
                  <a:outerShdw blurRad="38100" dist="38100" dir="2700000" algn="tl">
                    <a:srgbClr val="000000">
                      <a:alpha val="43137"/>
                    </a:srgbClr>
                  </a:outerShdw>
                </a:effectLst>
                <a:hlinkClick r:id="rId2"/>
              </a:rPr>
              <a:t>Kommunplan 2023-2026</a:t>
            </a: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dirty="0">
                <a:solidFill>
                  <a:schemeClr val="bg1"/>
                </a:solidFill>
                <a:effectLst>
                  <a:outerShdw blurRad="38100" dist="38100" dir="2700000" algn="tl">
                    <a:srgbClr val="000000">
                      <a:alpha val="43137"/>
                    </a:srgbClr>
                  </a:outerShdw>
                </a:effectLst>
              </a:rPr>
              <a:t>Digital kommunal agenda 2021-2023</a:t>
            </a: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dirty="0">
                <a:solidFill>
                  <a:schemeClr val="bg1"/>
                </a:solidFill>
                <a:effectLst>
                  <a:outerShdw blurRad="38100" dist="38100" dir="2700000" algn="tl">
                    <a:srgbClr val="000000">
                      <a:alpha val="43137"/>
                    </a:srgbClr>
                  </a:outerShdw>
                </a:effectLst>
                <a:hlinkClick r:id="rId3"/>
              </a:rPr>
              <a:t>Riktlinjer för kommunal mark, markanvisningar och exploateringsavtal</a:t>
            </a:r>
            <a:endParaRPr lang="sv-SE" i="1"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i="1" dirty="0">
              <a:solidFill>
                <a:schemeClr val="bg1"/>
              </a:solidFill>
              <a:effectLst>
                <a:outerShdw blurRad="38100" dist="38100" dir="2700000" algn="tl">
                  <a:srgbClr val="000000">
                    <a:alpha val="43137"/>
                  </a:srgbClr>
                </a:outerShdw>
              </a:effectLst>
            </a:endParaRPr>
          </a:p>
          <a:p>
            <a:endParaRPr lang="sv-SE" dirty="0">
              <a:solidFill>
                <a:schemeClr val="bg1"/>
              </a:solidFill>
              <a:effectLst>
                <a:outerShdw blurRad="38100" dist="38100" dir="2700000" algn="tl">
                  <a:srgbClr val="000000">
                    <a:alpha val="43137"/>
                  </a:srgbClr>
                </a:outerShdw>
              </a:effectLst>
            </a:endParaRPr>
          </a:p>
          <a:p>
            <a:endParaRPr lang="sv-SE" dirty="0">
              <a:solidFill>
                <a:schemeClr val="bg1"/>
              </a:solidFill>
              <a:effectLst>
                <a:outerShdw blurRad="38100" dist="38100" dir="2700000" algn="tl">
                  <a:srgbClr val="000000">
                    <a:alpha val="43137"/>
                  </a:srgbClr>
                </a:outerShdw>
              </a:effectLst>
            </a:endParaRPr>
          </a:p>
          <a:p>
            <a:endParaRPr lang="sv-SE" dirty="0">
              <a:solidFill>
                <a:schemeClr val="bg1"/>
              </a:solidFill>
              <a:effectLst>
                <a:outerShdw blurRad="38100" dist="38100" dir="2700000" algn="tl">
                  <a:srgbClr val="000000">
                    <a:alpha val="43137"/>
                  </a:srgbClr>
                </a:outerShdw>
              </a:effectLst>
            </a:endParaRPr>
          </a:p>
        </p:txBody>
      </p:sp>
      <p:sp>
        <p:nvSpPr>
          <p:cNvPr id="3" name="Ellips 2"/>
          <p:cNvSpPr/>
          <p:nvPr/>
        </p:nvSpPr>
        <p:spPr>
          <a:xfrm>
            <a:off x="7734294" y="3834000"/>
            <a:ext cx="2664000" cy="2664296"/>
          </a:xfrm>
          <a:prstGeom prst="ellipse">
            <a:avLst/>
          </a:prstGeom>
          <a:noFill/>
          <a:ln w="1587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dirty="0">
                <a:solidFill>
                  <a:schemeClr val="bg1"/>
                </a:solidFill>
                <a:effectLst>
                  <a:outerShdw blurRad="38100" dist="38100" dir="2700000" algn="tl">
                    <a:srgbClr val="000000">
                      <a:alpha val="43137"/>
                    </a:srgbClr>
                  </a:outerShdw>
                </a:effectLst>
              </a:rPr>
              <a:t>Området bedöms behöva tydligare riktning i näringslivsfrågan!</a:t>
            </a:r>
          </a:p>
        </p:txBody>
      </p:sp>
      <p:grpSp>
        <p:nvGrpSpPr>
          <p:cNvPr id="15" name="Grupp 14">
            <a:extLst>
              <a:ext uri="{C183D7F6-B498-43B3-948B-1728B52AA6E4}">
                <adec:decorative xmlns:adec="http://schemas.microsoft.com/office/drawing/2017/decorative" val="1"/>
              </a:ext>
            </a:extLst>
          </p:cNvPr>
          <p:cNvGrpSpPr/>
          <p:nvPr/>
        </p:nvGrpSpPr>
        <p:grpSpPr>
          <a:xfrm>
            <a:off x="135013" y="211323"/>
            <a:ext cx="540000" cy="540000"/>
            <a:chOff x="4417658" y="1484784"/>
            <a:chExt cx="1296144" cy="1296144"/>
          </a:xfrm>
        </p:grpSpPr>
        <p:sp>
          <p:nvSpPr>
            <p:cNvPr id="16" name="Ellips 15"/>
            <p:cNvSpPr/>
            <p:nvPr/>
          </p:nvSpPr>
          <p:spPr>
            <a:xfrm>
              <a:off x="4417658"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7" name="Bild 10" descr="Klassrum kontur">
              <a:extLst>
                <a:ext uri="{FF2B5EF4-FFF2-40B4-BE49-F238E27FC236}">
                  <a16:creationId xmlns:a16="http://schemas.microsoft.com/office/drawing/2014/main" id="{786BD4BB-E895-8D0C-984D-260DC73227D8}"/>
                </a:ext>
              </a:extLst>
            </p:cNvPr>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80635" y="1755031"/>
              <a:ext cx="755650" cy="755650"/>
            </a:xfrm>
            <a:prstGeom prst="rect">
              <a:avLst/>
            </a:prstGeom>
          </p:spPr>
        </p:pic>
      </p:grpSp>
    </p:spTree>
    <p:extLst>
      <p:ext uri="{BB962C8B-B14F-4D97-AF65-F5344CB8AC3E}">
        <p14:creationId xmlns:p14="http://schemas.microsoft.com/office/powerpoint/2010/main" val="29885864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43" name="textruta 42">
            <a:extLst>
              <a:ext uri="{C183D7F6-B498-43B3-948B-1728B52AA6E4}">
                <adec:decorative xmlns:adec="http://schemas.microsoft.com/office/drawing/2017/decorative" val="1"/>
              </a:ext>
            </a:extLst>
          </p:cNvPr>
          <p:cNvSpPr txBox="1"/>
          <p:nvPr/>
        </p:nvSpPr>
        <p:spPr>
          <a:xfrm>
            <a:off x="5825579" y="7592853"/>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stark tillväxt för vår kommun</a:t>
            </a:r>
          </a:p>
        </p:txBody>
      </p:sp>
      <p:sp>
        <p:nvSpPr>
          <p:cNvPr id="44" name="textruta 43">
            <a:extLst>
              <a:ext uri="{C183D7F6-B498-43B3-948B-1728B52AA6E4}">
                <adec:decorative xmlns:adec="http://schemas.microsoft.com/office/drawing/2017/decorative" val="1"/>
              </a:ext>
            </a:extLst>
          </p:cNvPr>
          <p:cNvSpPr txBox="1"/>
          <p:nvPr/>
        </p:nvSpPr>
        <p:spPr>
          <a:xfrm>
            <a:off x="7747944" y="8310228"/>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Ett attraktivt hållbart samhälle</a:t>
            </a:r>
          </a:p>
        </p:txBody>
      </p:sp>
      <p:sp>
        <p:nvSpPr>
          <p:cNvPr id="45" name="textruta 44">
            <a:extLst>
              <a:ext uri="{C183D7F6-B498-43B3-948B-1728B52AA6E4}">
                <adec:decorative xmlns:adec="http://schemas.microsoft.com/office/drawing/2017/decorative" val="1"/>
              </a:ext>
            </a:extLst>
          </p:cNvPr>
          <p:cNvSpPr txBox="1"/>
          <p:nvPr/>
        </p:nvSpPr>
        <p:spPr>
          <a:xfrm>
            <a:off x="9476136" y="8999349"/>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bra kvalitet i välfärden</a:t>
            </a:r>
          </a:p>
        </p:txBody>
      </p:sp>
      <p:sp>
        <p:nvSpPr>
          <p:cNvPr id="12" name="Rubrik 11"/>
          <p:cNvSpPr txBox="1">
            <a:spLocks noGrp="1"/>
          </p:cNvSpPr>
          <p:nvPr>
            <p:ph type="title" idx="4294967295"/>
          </p:nvPr>
        </p:nvSpPr>
        <p:spPr>
          <a:xfrm>
            <a:off x="4087306" y="3114517"/>
            <a:ext cx="7117022"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Social, ekonomisk och ekologisk hållbarhet</a:t>
            </a:r>
          </a:p>
        </p:txBody>
      </p:sp>
      <p:grpSp>
        <p:nvGrpSpPr>
          <p:cNvPr id="13" name="Grupp 12">
            <a:extLst>
              <a:ext uri="{C183D7F6-B498-43B3-948B-1728B52AA6E4}">
                <adec:decorative xmlns:adec="http://schemas.microsoft.com/office/drawing/2017/decorative" val="1"/>
              </a:ext>
            </a:extLst>
          </p:cNvPr>
          <p:cNvGrpSpPr/>
          <p:nvPr/>
        </p:nvGrpSpPr>
        <p:grpSpPr>
          <a:xfrm>
            <a:off x="2999656" y="2926128"/>
            <a:ext cx="900000" cy="900000"/>
            <a:chOff x="6501510" y="1484784"/>
            <a:chExt cx="1296144" cy="1296144"/>
          </a:xfrm>
        </p:grpSpPr>
        <p:sp>
          <p:nvSpPr>
            <p:cNvPr id="14" name="Ellips 13"/>
            <p:cNvSpPr/>
            <p:nvPr/>
          </p:nvSpPr>
          <p:spPr>
            <a:xfrm>
              <a:off x="6501510"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5" name="Bild 1" descr="Öppen hand med växt kontur">
              <a:extLst>
                <a:ext uri="{FF2B5EF4-FFF2-40B4-BE49-F238E27FC236}">
                  <a16:creationId xmlns:a16="http://schemas.microsoft.com/office/drawing/2014/main" id="{E73AA958-D072-4F3F-4295-CA073953472E}"/>
                </a:ext>
              </a:extLst>
            </p:cNvPr>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71757" y="1755031"/>
              <a:ext cx="755650" cy="755650"/>
            </a:xfrm>
            <a:prstGeom prst="rect">
              <a:avLst/>
            </a:prstGeom>
          </p:spPr>
        </p:pic>
      </p:grpSp>
    </p:spTree>
    <p:extLst>
      <p:ext uri="{BB962C8B-B14F-4D97-AF65-F5344CB8AC3E}">
        <p14:creationId xmlns:p14="http://schemas.microsoft.com/office/powerpoint/2010/main" val="16977222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7" name="Rektangel 6">
            <a:extLst>
              <a:ext uri="{C183D7F6-B498-43B3-948B-1728B52AA6E4}">
                <adec:decorative xmlns:adec="http://schemas.microsoft.com/office/drawing/2017/decorative" val="1"/>
              </a:ext>
            </a:extLst>
          </p:cNvPr>
          <p:cNvSpPr/>
          <p:nvPr/>
        </p:nvSpPr>
        <p:spPr>
          <a:xfrm>
            <a:off x="4439816" y="2123821"/>
            <a:ext cx="5328592" cy="289951"/>
          </a:xfrm>
          <a:prstGeom prst="rect">
            <a:avLst/>
          </a:prstGeom>
        </p:spPr>
        <p:txBody>
          <a:bodyPr wrap="square">
            <a:spAutoFit/>
          </a:bodyPr>
          <a:lstStyle/>
          <a:p>
            <a:pPr>
              <a:lnSpc>
                <a:spcPct val="107000"/>
              </a:lnSpc>
              <a:spcAft>
                <a:spcPts val="800"/>
              </a:spcAft>
            </a:pP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p:txBody>
      </p:sp>
      <p:sp>
        <p:nvSpPr>
          <p:cNvPr id="17" name="textruta 16"/>
          <p:cNvSpPr txBox="1"/>
          <p:nvPr/>
        </p:nvSpPr>
        <p:spPr>
          <a:xfrm>
            <a:off x="647080" y="332712"/>
            <a:ext cx="1062656"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Hållbarhet</a:t>
            </a:r>
          </a:p>
        </p:txBody>
      </p:sp>
      <p:sp>
        <p:nvSpPr>
          <p:cNvPr id="12" name="Rektangel med rundade hörn 11"/>
          <p:cNvSpPr>
            <a:spLocks noGrp="1"/>
          </p:cNvSpPr>
          <p:nvPr>
            <p:ph type="title" idx="4294967295"/>
          </p:nvPr>
        </p:nvSpPr>
        <p:spPr>
          <a:xfrm>
            <a:off x="966921" y="988039"/>
            <a:ext cx="3688157"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Vad har vi identifierat som viktigt för näringslivet?</a:t>
            </a:r>
          </a:p>
        </p:txBody>
      </p:sp>
      <p:sp>
        <p:nvSpPr>
          <p:cNvPr id="26" name="textruta 25"/>
          <p:cNvSpPr txBox="1"/>
          <p:nvPr/>
        </p:nvSpPr>
        <p:spPr>
          <a:xfrm>
            <a:off x="762676" y="1699082"/>
            <a:ext cx="3688157" cy="2308324"/>
          </a:xfrm>
          <a:prstGeom prst="rect">
            <a:avLst/>
          </a:prstGeom>
          <a:noFill/>
        </p:spPr>
        <p:txBody>
          <a:bodyPr wrap="square" rtlCol="0">
            <a:spAutoFit/>
          </a:bodyPr>
          <a:lstStyle/>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Elpriser och elförsörjning är en stor utmaning kommande år</a:t>
            </a:r>
          </a:p>
          <a:p>
            <a:pPr marL="171446" indent="-171446">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Föroreningar hindrar tillväxt på attraktiva platser</a:t>
            </a:r>
          </a:p>
          <a:p>
            <a:pPr marL="171446" indent="-171446">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Kommunen behöver satsa på idrott och andra samhällsföreningar för att öka attraktiviteten och ta tillvara på det samhällsengagemang som finns</a:t>
            </a:r>
          </a:p>
          <a:p>
            <a:pPr marL="171446" indent="-171446">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Brottslighet och otrygghet är ett hinder för företagen</a:t>
            </a:r>
          </a:p>
          <a:p>
            <a:pPr marL="171446" indent="-171446">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p:txBody>
      </p:sp>
      <p:sp>
        <p:nvSpPr>
          <p:cNvPr id="11" name="Rektangel med rundade hörn 10"/>
          <p:cNvSpPr/>
          <p:nvPr/>
        </p:nvSpPr>
        <p:spPr>
          <a:xfrm>
            <a:off x="5511000" y="977497"/>
            <a:ext cx="3944763" cy="71104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b="1" dirty="0">
                <a:solidFill>
                  <a:schemeClr val="bg1"/>
                </a:solidFill>
              </a:rPr>
              <a:t>Vad säger kommunens målbild?</a:t>
            </a:r>
          </a:p>
        </p:txBody>
      </p:sp>
      <p:sp>
        <p:nvSpPr>
          <p:cNvPr id="13" name="textruta 12"/>
          <p:cNvSpPr txBox="1"/>
          <p:nvPr/>
        </p:nvSpPr>
        <p:spPr>
          <a:xfrm>
            <a:off x="5511000" y="1520788"/>
            <a:ext cx="4356000" cy="5322354"/>
          </a:xfrm>
          <a:prstGeom prst="rect">
            <a:avLst/>
          </a:prstGeom>
          <a:noFill/>
        </p:spPr>
        <p:txBody>
          <a:bodyPr wrap="square" rtlCol="0">
            <a:spAutoFit/>
          </a:bodyPr>
          <a:lstStyle/>
          <a:p>
            <a:endParaRPr lang="sv-SE" sz="1200" dirty="0">
              <a:solidFill>
                <a:schemeClr val="bg1"/>
              </a:solidFill>
              <a:effectLst>
                <a:outerShdw blurRad="38100" dist="38100" dir="2700000" algn="tl">
                  <a:srgbClr val="000000">
                    <a:alpha val="43137"/>
                  </a:srgbClr>
                </a:outerShdw>
              </a:effectLst>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Plusenergikommun 2040</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r>
              <a:rPr lang="sv-SE" sz="1200" dirty="0">
                <a:solidFill>
                  <a:schemeClr val="bg1"/>
                </a:solidFill>
              </a:rPr>
              <a:t>Kommunen har som mål att vara en plusenergikommun, det vill säga att den lokala förnybara energiproduktionen är större än den lokala konsumtionen av energi. Detta kräver fortsatta och accelererade utbyggnader av förnybar energiproduktion i form av till exempel vindkraft, solkraft och bioenergi. energianvändningen minska, dels genom energibesparingsåtgärder och dels genom ökad energieffektivitet. Genom att fortsätta förbättra byggnaders och transporters energieffektivitet och utveckla energisnålare </a:t>
            </a:r>
            <a:r>
              <a:rPr lang="sv-SE" sz="1200" dirty="0">
                <a:solidFill>
                  <a:schemeClr val="bg1"/>
                </a:solidFill>
                <a:effectLst>
                  <a:outerShdw blurRad="38100" dist="38100" dir="2700000" algn="tl">
                    <a:srgbClr val="000000">
                      <a:alpha val="43137"/>
                    </a:srgbClr>
                  </a:outerShdw>
                </a:effectLst>
              </a:rPr>
              <a:t>produktionsprocesser</a:t>
            </a:r>
            <a:r>
              <a:rPr lang="sv-SE" sz="1200" dirty="0">
                <a:solidFill>
                  <a:schemeClr val="bg1"/>
                </a:solidFill>
              </a:rPr>
              <a:t> finns tekniska möjligheter att minska energianvändningen avsevärt. Informationsinsatser och förändringar i attityder och beteenden kan ytterligare växla upp dessa satsningar.</a:t>
            </a:r>
          </a:p>
          <a:p>
            <a:endParaRPr lang="sv-SE" sz="1200" dirty="0">
              <a:solidFill>
                <a:schemeClr val="bg1"/>
              </a:solidFill>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En säker försörjning av el till hushåll, verksamheter och transporter</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r>
              <a:rPr lang="sv-SE" sz="1200" dirty="0">
                <a:solidFill>
                  <a:schemeClr val="bg1"/>
                </a:solidFill>
              </a:rPr>
              <a:t>En säker och försörjning av el till hushåll, verksamheter och transporter är grunden för ett stabilt och robust samhälle. Behoven av, och kraven på, ett elnät som kan möta ett förändrat produktions- och konsumtionsmönster är stora.  Kommunen ska därför arbeta för att stärka överföringskapacitet samt en diversifierad elproduktion tillsammans med offentliga och näringslivet.  Offentliga aktörer och näringslivet behöver tillsammans verka för att utveckla långsiktiga lösningar för elförsörjningen.</a:t>
            </a:r>
            <a:endParaRPr lang="sv-SE" sz="1200" dirty="0">
              <a:solidFill>
                <a:schemeClr val="bg1"/>
              </a:solidFill>
              <a:effectLst>
                <a:outerShdw blurRad="38100" dist="38100" dir="2700000" algn="tl">
                  <a:srgbClr val="000000">
                    <a:alpha val="43137"/>
                  </a:srgbClr>
                </a:outerShdw>
              </a:effectLst>
            </a:endParaRPr>
          </a:p>
        </p:txBody>
      </p:sp>
      <p:grpSp>
        <p:nvGrpSpPr>
          <p:cNvPr id="18" name="Grupp 17">
            <a:extLst>
              <a:ext uri="{C183D7F6-B498-43B3-948B-1728B52AA6E4}">
                <adec:decorative xmlns:adec="http://schemas.microsoft.com/office/drawing/2017/decorative" val="1"/>
              </a:ext>
            </a:extLst>
          </p:cNvPr>
          <p:cNvGrpSpPr/>
          <p:nvPr/>
        </p:nvGrpSpPr>
        <p:grpSpPr>
          <a:xfrm>
            <a:off x="219672" y="201213"/>
            <a:ext cx="540000" cy="540000"/>
            <a:chOff x="6501513" y="1484784"/>
            <a:chExt cx="1296145" cy="1296144"/>
          </a:xfrm>
        </p:grpSpPr>
        <p:sp>
          <p:nvSpPr>
            <p:cNvPr id="19" name="Ellips 18"/>
            <p:cNvSpPr/>
            <p:nvPr/>
          </p:nvSpPr>
          <p:spPr>
            <a:xfrm>
              <a:off x="6501513" y="1484784"/>
              <a:ext cx="1296145"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0" name="Bild 1" descr="Öppen hand med växt kontur">
              <a:extLst>
                <a:ext uri="{FF2B5EF4-FFF2-40B4-BE49-F238E27FC236}">
                  <a16:creationId xmlns:a16="http://schemas.microsoft.com/office/drawing/2014/main" id="{E73AA958-D072-4F3F-4295-CA073953472E}"/>
                </a:ext>
              </a:extLst>
            </p:cNvPr>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71757" y="1755031"/>
              <a:ext cx="755650" cy="755650"/>
            </a:xfrm>
            <a:prstGeom prst="rect">
              <a:avLst/>
            </a:prstGeom>
          </p:spPr>
        </p:pic>
      </p:grpSp>
      <p:sp>
        <p:nvSpPr>
          <p:cNvPr id="14" name="Rektangel 13"/>
          <p:cNvSpPr/>
          <p:nvPr/>
        </p:nvSpPr>
        <p:spPr>
          <a:xfrm>
            <a:off x="6132004" y="6381328"/>
            <a:ext cx="2745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effectLst>
                  <a:outerShdw blurRad="38100" dist="38100" dir="2700000" algn="tl">
                    <a:srgbClr val="000000">
                      <a:alpha val="43137"/>
                    </a:srgbClr>
                  </a:outerShdw>
                </a:effectLst>
              </a:rPr>
              <a:t>Fortsättning nästa sida!</a:t>
            </a:r>
          </a:p>
        </p:txBody>
      </p:sp>
      <p:sp>
        <p:nvSpPr>
          <p:cNvPr id="15" name="Högerpil 14">
            <a:extLst>
              <a:ext uri="{C183D7F6-B498-43B3-948B-1728B52AA6E4}">
                <adec:decorative xmlns:adec="http://schemas.microsoft.com/office/drawing/2017/decorative" val="1"/>
              </a:ext>
            </a:extLst>
          </p:cNvPr>
          <p:cNvSpPr/>
          <p:nvPr/>
        </p:nvSpPr>
        <p:spPr>
          <a:xfrm>
            <a:off x="8337004" y="6493828"/>
            <a:ext cx="765000" cy="135000"/>
          </a:xfrm>
          <a:prstGeom prst="rightArrow">
            <a:avLst/>
          </a:prstGeom>
          <a:no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31207598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26" name="textruta 25"/>
          <p:cNvSpPr txBox="1"/>
          <p:nvPr/>
        </p:nvSpPr>
        <p:spPr>
          <a:xfrm>
            <a:off x="762676" y="1699082"/>
            <a:ext cx="3688157" cy="2308324"/>
          </a:xfrm>
          <a:prstGeom prst="rect">
            <a:avLst/>
          </a:prstGeom>
          <a:noFill/>
        </p:spPr>
        <p:txBody>
          <a:bodyPr wrap="square" rtlCol="0">
            <a:spAutoFit/>
          </a:bodyPr>
          <a:lstStyle/>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Elpriser och elförsörjning är en stor utmaning kommande år</a:t>
            </a:r>
          </a:p>
          <a:p>
            <a:pPr marL="171446" indent="-171446">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Föroreningar hindrar tillväxt på attraktiva platser</a:t>
            </a:r>
          </a:p>
          <a:p>
            <a:pPr marL="171446" indent="-171446">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Kommunen behöver satsa på idrott och andra samhällsföreningar för att öka attraktiviteten och ta tillvara på det samhällsengagemang som finns</a:t>
            </a:r>
          </a:p>
          <a:p>
            <a:pPr marL="171446" indent="-171446">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Brottslighet och otrygghet är ett hinder för företagen</a:t>
            </a:r>
          </a:p>
          <a:p>
            <a:pPr marL="171446" indent="-171446">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p:txBody>
      </p:sp>
      <p:sp>
        <p:nvSpPr>
          <p:cNvPr id="7" name="Rektangel 6">
            <a:extLst>
              <a:ext uri="{C183D7F6-B498-43B3-948B-1728B52AA6E4}">
                <adec:decorative xmlns:adec="http://schemas.microsoft.com/office/drawing/2017/decorative" val="1"/>
              </a:ext>
            </a:extLst>
          </p:cNvPr>
          <p:cNvSpPr/>
          <p:nvPr/>
        </p:nvSpPr>
        <p:spPr>
          <a:xfrm>
            <a:off x="4439816" y="2123821"/>
            <a:ext cx="5328592" cy="289951"/>
          </a:xfrm>
          <a:prstGeom prst="rect">
            <a:avLst/>
          </a:prstGeom>
        </p:spPr>
        <p:txBody>
          <a:bodyPr wrap="square">
            <a:spAutoFit/>
          </a:bodyPr>
          <a:lstStyle/>
          <a:p>
            <a:pPr>
              <a:lnSpc>
                <a:spcPct val="107000"/>
              </a:lnSpc>
              <a:spcAft>
                <a:spcPts val="800"/>
              </a:spcAft>
            </a:pP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p:txBody>
      </p:sp>
      <p:sp>
        <p:nvSpPr>
          <p:cNvPr id="13" name="textruta 12"/>
          <p:cNvSpPr txBox="1"/>
          <p:nvPr/>
        </p:nvSpPr>
        <p:spPr>
          <a:xfrm>
            <a:off x="5511000" y="1520788"/>
            <a:ext cx="4320000" cy="2908745"/>
          </a:xfrm>
          <a:prstGeom prst="rect">
            <a:avLst/>
          </a:prstGeom>
          <a:noFill/>
        </p:spPr>
        <p:txBody>
          <a:bodyPr wrap="square" rtlCol="0">
            <a:spAutoFit/>
          </a:bodyPr>
          <a:lstStyle/>
          <a:p>
            <a:endParaRPr lang="sv-SE" sz="1200" dirty="0">
              <a:solidFill>
                <a:schemeClr val="bg1"/>
              </a:solidFill>
              <a:effectLst>
                <a:outerShdw blurRad="38100" dist="38100" dir="2700000" algn="tl">
                  <a:srgbClr val="000000">
                    <a:alpha val="43137"/>
                  </a:srgbClr>
                </a:outerShdw>
              </a:effectLst>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Förorenad mark</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r>
              <a:rPr lang="sv-SE" sz="1200" dirty="0">
                <a:solidFill>
                  <a:schemeClr val="bg1"/>
                </a:solidFill>
              </a:rPr>
              <a:t>Kommunen ska ta kraftfulla tag för att kartlägga och sanera förorenade områden.</a:t>
            </a:r>
            <a:br>
              <a:rPr lang="sv-SE" sz="1200" dirty="0">
                <a:solidFill>
                  <a:schemeClr val="bg1"/>
                </a:solidFill>
              </a:rPr>
            </a:br>
            <a:endParaRPr lang="sv-SE" sz="1200" b="1" i="1" dirty="0">
              <a:solidFill>
                <a:schemeClr val="bg1"/>
              </a:solidFill>
              <a:latin typeface="Gill Sans MT" panose="020B0502020104020203" pitchFamily="34" charset="0"/>
              <a:cs typeface="Times New Roman" panose="02020603050405020304" pitchFamily="18" charset="0"/>
              <a:hlinkClick r:id="rId2"/>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cs typeface="Times New Roman" panose="02020603050405020304" pitchFamily="18" charset="0"/>
                <a:hlinkClick r:id="rId2"/>
              </a:rPr>
              <a:t>Föreningsliv</a:t>
            </a:r>
            <a:endParaRPr lang="sv-SE" sz="1200" b="1" i="1" dirty="0">
              <a:solidFill>
                <a:schemeClr val="bg1"/>
              </a:solidFill>
              <a:latin typeface="Gill Sans MT" panose="020B0502020104020203" pitchFamily="34" charset="0"/>
              <a:cs typeface="Times New Roman" panose="02020603050405020304" pitchFamily="18" charset="0"/>
            </a:endParaRPr>
          </a:p>
          <a:p>
            <a:r>
              <a:rPr lang="sv-SE" sz="1200" dirty="0">
                <a:solidFill>
                  <a:schemeClr val="bg1"/>
                </a:solidFill>
                <a:effectLst>
                  <a:outerShdw blurRad="38100" dist="38100" dir="2700000" algn="tl">
                    <a:srgbClr val="000000">
                      <a:alpha val="43137"/>
                    </a:srgbClr>
                  </a:outerShdw>
                </a:effectLst>
              </a:rPr>
              <a:t>Ett rikt, välkomnande kultur- och fritidsliv gör att vi uppnår ett mer inkluderande och tillgängligt samhälle. Kommunen vill arbeta tillsammans för att skapa aktiva och inkluderande mötesplatser samt öka förutsättningarna för aktiviteter av både fysisk och social karaktär kan den ofrivilliga ensamheten minskas och invånarnas hälsa förbättras. En meningsfull fritid samt en kommun i rörelse bidrar till en känsla av gemenskap, individers personliga utveckling och ökar möjligheter till att göra sundare val</a:t>
            </a:r>
          </a:p>
        </p:txBody>
      </p:sp>
      <p:sp>
        <p:nvSpPr>
          <p:cNvPr id="17" name="textruta 16"/>
          <p:cNvSpPr txBox="1"/>
          <p:nvPr/>
        </p:nvSpPr>
        <p:spPr>
          <a:xfrm>
            <a:off x="647080" y="332712"/>
            <a:ext cx="1062656"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Hållbarhet</a:t>
            </a:r>
          </a:p>
        </p:txBody>
      </p:sp>
      <p:grpSp>
        <p:nvGrpSpPr>
          <p:cNvPr id="18" name="Grupp 17">
            <a:extLst>
              <a:ext uri="{C183D7F6-B498-43B3-948B-1728B52AA6E4}">
                <adec:decorative xmlns:adec="http://schemas.microsoft.com/office/drawing/2017/decorative" val="1"/>
              </a:ext>
            </a:extLst>
          </p:cNvPr>
          <p:cNvGrpSpPr/>
          <p:nvPr/>
        </p:nvGrpSpPr>
        <p:grpSpPr>
          <a:xfrm>
            <a:off x="219672" y="201213"/>
            <a:ext cx="540000" cy="540000"/>
            <a:chOff x="6501513" y="1484784"/>
            <a:chExt cx="1296145" cy="1296144"/>
          </a:xfrm>
        </p:grpSpPr>
        <p:sp>
          <p:nvSpPr>
            <p:cNvPr id="19" name="Ellips 18"/>
            <p:cNvSpPr/>
            <p:nvPr/>
          </p:nvSpPr>
          <p:spPr>
            <a:xfrm>
              <a:off x="6501513" y="1484784"/>
              <a:ext cx="1296145"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0" name="Bild 1" descr="Öppen hand med växt kontur">
              <a:extLst>
                <a:ext uri="{FF2B5EF4-FFF2-40B4-BE49-F238E27FC236}">
                  <a16:creationId xmlns:a16="http://schemas.microsoft.com/office/drawing/2014/main" id="{E73AA958-D072-4F3F-4295-CA073953472E}"/>
                </a:ext>
              </a:extLst>
            </p:cNvPr>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71757" y="1755031"/>
              <a:ext cx="755650" cy="755650"/>
            </a:xfrm>
            <a:prstGeom prst="rect">
              <a:avLst/>
            </a:prstGeom>
          </p:spPr>
        </p:pic>
      </p:grpSp>
      <p:sp>
        <p:nvSpPr>
          <p:cNvPr id="11" name="Rektangel med rundade hörn 10"/>
          <p:cNvSpPr/>
          <p:nvPr/>
        </p:nvSpPr>
        <p:spPr>
          <a:xfrm>
            <a:off x="5511000" y="977497"/>
            <a:ext cx="3944763" cy="71104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b="1" dirty="0">
                <a:solidFill>
                  <a:schemeClr val="bg1"/>
                </a:solidFill>
              </a:rPr>
              <a:t>Vad säger kommunens målbild?</a:t>
            </a:r>
          </a:p>
        </p:txBody>
      </p:sp>
      <p:sp>
        <p:nvSpPr>
          <p:cNvPr id="12" name="Rektangel med rundade hörn 11"/>
          <p:cNvSpPr>
            <a:spLocks noGrp="1"/>
          </p:cNvSpPr>
          <p:nvPr>
            <p:ph type="title" idx="4294967295"/>
          </p:nvPr>
        </p:nvSpPr>
        <p:spPr>
          <a:xfrm>
            <a:off x="966921" y="988039"/>
            <a:ext cx="3688157"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Vad har vi identifierat som viktigt för näringslivet?</a:t>
            </a:r>
          </a:p>
        </p:txBody>
      </p:sp>
    </p:spTree>
    <p:extLst>
      <p:ext uri="{BB962C8B-B14F-4D97-AF65-F5344CB8AC3E}">
        <p14:creationId xmlns:p14="http://schemas.microsoft.com/office/powerpoint/2010/main" val="34882944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17" name="textruta 16"/>
          <p:cNvSpPr txBox="1"/>
          <p:nvPr/>
        </p:nvSpPr>
        <p:spPr>
          <a:xfrm>
            <a:off x="647080" y="332712"/>
            <a:ext cx="1062656"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Hållbarhet</a:t>
            </a:r>
          </a:p>
        </p:txBody>
      </p:sp>
      <p:sp>
        <p:nvSpPr>
          <p:cNvPr id="12" name="Rektangel med rundade hörn 11"/>
          <p:cNvSpPr>
            <a:spLocks noGrp="1"/>
          </p:cNvSpPr>
          <p:nvPr>
            <p:ph type="title" idx="4294967295"/>
          </p:nvPr>
        </p:nvSpPr>
        <p:spPr>
          <a:xfrm>
            <a:off x="966921" y="988039"/>
            <a:ext cx="3688157"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Vad har vi identifierat som viktigt för näringslivet?</a:t>
            </a:r>
          </a:p>
        </p:txBody>
      </p:sp>
      <p:sp>
        <p:nvSpPr>
          <p:cNvPr id="26" name="textruta 25"/>
          <p:cNvSpPr txBox="1"/>
          <p:nvPr/>
        </p:nvSpPr>
        <p:spPr>
          <a:xfrm>
            <a:off x="762676" y="1699082"/>
            <a:ext cx="3688157" cy="2308324"/>
          </a:xfrm>
          <a:prstGeom prst="rect">
            <a:avLst/>
          </a:prstGeom>
          <a:noFill/>
        </p:spPr>
        <p:txBody>
          <a:bodyPr wrap="square" rtlCol="0">
            <a:spAutoFit/>
          </a:bodyPr>
          <a:lstStyle/>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Elpriser och elförsörjning är en stor utmaning kommande år</a:t>
            </a:r>
          </a:p>
          <a:p>
            <a:pPr marL="171446" indent="-171446">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Föroreningar hindrar tillväxt på attraktiva platser</a:t>
            </a:r>
          </a:p>
          <a:p>
            <a:pPr marL="171446" indent="-171446">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Kommunen behöver satsa på idrott och andra samhällsföreningar för att öka attraktiviteten och ta tillvara på det samhällsengagemang som finns</a:t>
            </a:r>
          </a:p>
          <a:p>
            <a:pPr marL="171446" indent="-171446">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171446" indent="-171446">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Brottslighet och otrygghet är ett hinder för företagen</a:t>
            </a:r>
          </a:p>
          <a:p>
            <a:pPr marL="171446" indent="-171446">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p:txBody>
      </p:sp>
      <p:sp>
        <p:nvSpPr>
          <p:cNvPr id="7" name="Rektangel 6">
            <a:extLst>
              <a:ext uri="{C183D7F6-B498-43B3-948B-1728B52AA6E4}">
                <adec:decorative xmlns:adec="http://schemas.microsoft.com/office/drawing/2017/decorative" val="1"/>
              </a:ext>
            </a:extLst>
          </p:cNvPr>
          <p:cNvSpPr/>
          <p:nvPr/>
        </p:nvSpPr>
        <p:spPr>
          <a:xfrm>
            <a:off x="4439816" y="2123821"/>
            <a:ext cx="5328592" cy="289951"/>
          </a:xfrm>
          <a:prstGeom prst="rect">
            <a:avLst/>
          </a:prstGeom>
        </p:spPr>
        <p:txBody>
          <a:bodyPr wrap="square">
            <a:spAutoFit/>
          </a:bodyPr>
          <a:lstStyle/>
          <a:p>
            <a:pPr>
              <a:lnSpc>
                <a:spcPct val="107000"/>
              </a:lnSpc>
              <a:spcAft>
                <a:spcPts val="800"/>
              </a:spcAft>
            </a:pP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p:txBody>
      </p:sp>
      <p:sp>
        <p:nvSpPr>
          <p:cNvPr id="13" name="textruta 12"/>
          <p:cNvSpPr txBox="1"/>
          <p:nvPr/>
        </p:nvSpPr>
        <p:spPr>
          <a:xfrm>
            <a:off x="5511000" y="1520788"/>
            <a:ext cx="4320000" cy="3133550"/>
          </a:xfrm>
          <a:prstGeom prst="rect">
            <a:avLst/>
          </a:prstGeom>
          <a:noFill/>
        </p:spPr>
        <p:txBody>
          <a:bodyPr wrap="square" rtlCol="0">
            <a:spAutoFit/>
          </a:bodyPr>
          <a:lstStyle/>
          <a:p>
            <a:endParaRPr lang="sv-SE" sz="1200" dirty="0">
              <a:solidFill>
                <a:schemeClr val="bg1"/>
              </a:solidFill>
              <a:effectLst>
                <a:outerShdw blurRad="38100" dist="38100" dir="2700000" algn="tl">
                  <a:srgbClr val="000000">
                    <a:alpha val="43137"/>
                  </a:srgbClr>
                </a:outerShdw>
              </a:effectLst>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Brottsförebyggande arbete i samråd med polisen</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pPr>
              <a:lnSpc>
                <a:spcPct val="107000"/>
              </a:lnSpc>
              <a:spcAft>
                <a:spcPts val="800"/>
              </a:spcAft>
            </a:pPr>
            <a:r>
              <a:rPr lang="sv-SE" sz="1200" dirty="0">
                <a:solidFill>
                  <a:schemeClr val="bg1"/>
                </a:solidFill>
              </a:rPr>
              <a:t>Gislaveds kommun och polisen lovar i medborgarlöftet att arbeta för att förebygga brott, öka förtroendet för samhället och öka tryggheten för boende, besökare och näringsliv i kommunen.  Arbetet innefattar att fortsätta med arbetsmetodiken Effektiv samordning för trygghet (EST) genom att återkommande ta fram aktuella och gemensamma lägesbilder. Polisen och kommunen ska också genomföra olika typer av insatser på de platser som </a:t>
            </a:r>
            <a:r>
              <a:rPr lang="sv-SE" sz="1200" dirty="0">
                <a:solidFill>
                  <a:schemeClr val="bg1"/>
                </a:solidFill>
                <a:effectLst>
                  <a:outerShdw blurRad="38100" dist="38100" dir="2700000" algn="tl">
                    <a:srgbClr val="000000">
                      <a:alpha val="43137"/>
                    </a:srgbClr>
                  </a:outerShdw>
                </a:effectLst>
              </a:rPr>
              <a:t>framkommer</a:t>
            </a:r>
            <a:r>
              <a:rPr lang="sv-SE" sz="1200" dirty="0">
                <a:solidFill>
                  <a:schemeClr val="bg1"/>
                </a:solidFill>
              </a:rPr>
              <a:t> i lägesbilden, vilket leder till ökad trygghet och förebyggande av brott. Tillsammans ska vi också genomföra olika typer av insatser och åtgärder riktat mot narkotikabrottslighet, våldsbrott, tillgreppsbrott, skadegörelse och trafikbrott. Det övergripande målet är att förebygga brott och öka tryggheten bland invånarna i Gislaveds kommun. </a:t>
            </a:r>
            <a:endParaRPr lang="sv-SE" sz="1200" dirty="0">
              <a:solidFill>
                <a:schemeClr val="bg1"/>
              </a:solidFill>
              <a:effectLst>
                <a:outerShdw blurRad="38100" dist="38100" dir="2700000" algn="tl">
                  <a:srgbClr val="000000">
                    <a:alpha val="43137"/>
                  </a:srgbClr>
                </a:outerShdw>
              </a:effectLst>
            </a:endParaRPr>
          </a:p>
        </p:txBody>
      </p:sp>
      <p:grpSp>
        <p:nvGrpSpPr>
          <p:cNvPr id="18" name="Grupp 17">
            <a:extLst>
              <a:ext uri="{C183D7F6-B498-43B3-948B-1728B52AA6E4}">
                <adec:decorative xmlns:adec="http://schemas.microsoft.com/office/drawing/2017/decorative" val="1"/>
              </a:ext>
            </a:extLst>
          </p:cNvPr>
          <p:cNvGrpSpPr/>
          <p:nvPr/>
        </p:nvGrpSpPr>
        <p:grpSpPr>
          <a:xfrm>
            <a:off x="219672" y="201213"/>
            <a:ext cx="540000" cy="540000"/>
            <a:chOff x="6501513" y="1484784"/>
            <a:chExt cx="1296145" cy="1296144"/>
          </a:xfrm>
        </p:grpSpPr>
        <p:sp>
          <p:nvSpPr>
            <p:cNvPr id="19" name="Ellips 18"/>
            <p:cNvSpPr/>
            <p:nvPr/>
          </p:nvSpPr>
          <p:spPr>
            <a:xfrm>
              <a:off x="6501513" y="1484784"/>
              <a:ext cx="1296145"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0" name="Bild 1" descr="Öppen hand med växt kontur">
              <a:extLst>
                <a:ext uri="{FF2B5EF4-FFF2-40B4-BE49-F238E27FC236}">
                  <a16:creationId xmlns:a16="http://schemas.microsoft.com/office/drawing/2014/main" id="{E73AA958-D072-4F3F-4295-CA073953472E}"/>
                </a:ext>
              </a:extLst>
            </p:cNvPr>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71757" y="1755031"/>
              <a:ext cx="755650" cy="755650"/>
            </a:xfrm>
            <a:prstGeom prst="rect">
              <a:avLst/>
            </a:prstGeom>
          </p:spPr>
        </p:pic>
      </p:grpSp>
      <p:sp>
        <p:nvSpPr>
          <p:cNvPr id="11" name="Rektangel med rundade hörn 10"/>
          <p:cNvSpPr/>
          <p:nvPr/>
        </p:nvSpPr>
        <p:spPr>
          <a:xfrm>
            <a:off x="5511000" y="977497"/>
            <a:ext cx="3944763" cy="71104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b="1" dirty="0">
                <a:solidFill>
                  <a:schemeClr val="bg1"/>
                </a:solidFill>
              </a:rPr>
              <a:t>Vad säger kommunens målbild?</a:t>
            </a:r>
          </a:p>
        </p:txBody>
      </p:sp>
    </p:spTree>
    <p:extLst>
      <p:ext uri="{BB962C8B-B14F-4D97-AF65-F5344CB8AC3E}">
        <p14:creationId xmlns:p14="http://schemas.microsoft.com/office/powerpoint/2010/main" val="10133246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12" name="Rubrik 11"/>
          <p:cNvSpPr txBox="1">
            <a:spLocks noGrp="1"/>
          </p:cNvSpPr>
          <p:nvPr>
            <p:ph type="title" idx="4294967295"/>
          </p:nvPr>
        </p:nvSpPr>
        <p:spPr>
          <a:xfrm>
            <a:off x="2721000" y="3114000"/>
            <a:ext cx="4621944"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Platsens attraktivitet</a:t>
            </a:r>
          </a:p>
        </p:txBody>
      </p:sp>
      <p:grpSp>
        <p:nvGrpSpPr>
          <p:cNvPr id="2" name="Grupp 1">
            <a:extLst>
              <a:ext uri="{C183D7F6-B498-43B3-948B-1728B52AA6E4}">
                <adec:decorative xmlns:adec="http://schemas.microsoft.com/office/drawing/2017/decorative" val="1"/>
              </a:ext>
            </a:extLst>
          </p:cNvPr>
          <p:cNvGrpSpPr/>
          <p:nvPr/>
        </p:nvGrpSpPr>
        <p:grpSpPr>
          <a:xfrm>
            <a:off x="2271000" y="2835610"/>
            <a:ext cx="1080000" cy="1080000"/>
            <a:chOff x="2271000" y="2835610"/>
            <a:chExt cx="1080000" cy="1080000"/>
          </a:xfrm>
        </p:grpSpPr>
        <p:sp>
          <p:nvSpPr>
            <p:cNvPr id="18" name="Ellips 17"/>
            <p:cNvSpPr/>
            <p:nvPr/>
          </p:nvSpPr>
          <p:spPr>
            <a:xfrm>
              <a:off x="2271000" y="2835610"/>
              <a:ext cx="1080000" cy="108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0" name="Bild 4" descr="Affärstillväxt kontur">
              <a:extLst>
                <a:ext uri="{FF2B5EF4-FFF2-40B4-BE49-F238E27FC236}">
                  <a16:creationId xmlns:a16="http://schemas.microsoft.com/office/drawing/2014/main" id="{8FF11CDB-48FF-B5B0-2E7D-B40FE4BE970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81600" y="3046210"/>
              <a:ext cx="658800" cy="658800"/>
            </a:xfrm>
            <a:prstGeom prst="rect">
              <a:avLst/>
            </a:prstGeom>
          </p:spPr>
        </p:pic>
      </p:grpSp>
    </p:spTree>
    <p:extLst>
      <p:ext uri="{BB962C8B-B14F-4D97-AF65-F5344CB8AC3E}">
        <p14:creationId xmlns:p14="http://schemas.microsoft.com/office/powerpoint/2010/main" val="6438680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17" name="textruta 16"/>
          <p:cNvSpPr txBox="1"/>
          <p:nvPr/>
        </p:nvSpPr>
        <p:spPr>
          <a:xfrm>
            <a:off x="767408" y="350718"/>
            <a:ext cx="2043592"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Platsens attraktivitet</a:t>
            </a:r>
          </a:p>
        </p:txBody>
      </p:sp>
      <p:sp>
        <p:nvSpPr>
          <p:cNvPr id="22" name="Rektangel med rundade hörn 21"/>
          <p:cNvSpPr>
            <a:spLocks noGrp="1"/>
          </p:cNvSpPr>
          <p:nvPr>
            <p:ph type="title" idx="4294967295"/>
          </p:nvPr>
        </p:nvSpPr>
        <p:spPr>
          <a:xfrm>
            <a:off x="966921" y="988039"/>
            <a:ext cx="3688157"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Vad har vi identifierat som viktigt för näringslivet?</a:t>
            </a:r>
          </a:p>
        </p:txBody>
      </p:sp>
      <p:sp>
        <p:nvSpPr>
          <p:cNvPr id="26" name="textruta 25"/>
          <p:cNvSpPr txBox="1"/>
          <p:nvPr/>
        </p:nvSpPr>
        <p:spPr>
          <a:xfrm>
            <a:off x="966921" y="1674000"/>
            <a:ext cx="3688157" cy="4893647"/>
          </a:xfrm>
          <a:prstGeom prst="rect">
            <a:avLst/>
          </a:prstGeom>
          <a:noFill/>
        </p:spPr>
        <p:txBody>
          <a:bodyPr wrap="square" rtlCol="0">
            <a:spAutoFit/>
          </a:bodyPr>
          <a:lstStyle/>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Kommunen som geografisk plats behöver bli bättre på att marknadsföra sig själv</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Kommunen bör prioritera arbetet med attraktivitet och stolta kommuninvånare</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Isaberg och Hestras position som turistdestination för den naturälskande turisten ska utnyttjas mer</a:t>
            </a:r>
          </a:p>
          <a:p>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Gislaved som kommun har en negativ klang vilket försvårar kompetensförsörjning och nyetableringar</a:t>
            </a: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Bilden av Gislaved är problemen med integration och sociala problem, en ökad trygghet krävs. </a:t>
            </a: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det finns för lite att göra i kommunen,. Uteställen, restauranger, butikskedjor och intressanta butiker saknas</a:t>
            </a: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dirty="0">
              <a:solidFill>
                <a:schemeClr val="bg1"/>
              </a:solidFill>
              <a:effectLst>
                <a:outerShdw blurRad="38100" dist="38100" dir="2700000" algn="tl">
                  <a:srgbClr val="000000">
                    <a:alpha val="43137"/>
                  </a:srgbClr>
                </a:outerShdw>
              </a:effectLst>
            </a:endParaRPr>
          </a:p>
        </p:txBody>
      </p:sp>
      <p:sp>
        <p:nvSpPr>
          <p:cNvPr id="7" name="Rektangel 6">
            <a:extLst>
              <a:ext uri="{C183D7F6-B498-43B3-948B-1728B52AA6E4}">
                <adec:decorative xmlns:adec="http://schemas.microsoft.com/office/drawing/2017/decorative" val="1"/>
              </a:ext>
            </a:extLst>
          </p:cNvPr>
          <p:cNvSpPr/>
          <p:nvPr/>
        </p:nvSpPr>
        <p:spPr>
          <a:xfrm>
            <a:off x="4439816" y="2123821"/>
            <a:ext cx="5328592" cy="289951"/>
          </a:xfrm>
          <a:prstGeom prst="rect">
            <a:avLst/>
          </a:prstGeom>
        </p:spPr>
        <p:txBody>
          <a:bodyPr wrap="square">
            <a:spAutoFit/>
          </a:bodyPr>
          <a:lstStyle/>
          <a:p>
            <a:pPr>
              <a:lnSpc>
                <a:spcPct val="107000"/>
              </a:lnSpc>
              <a:spcAft>
                <a:spcPts val="800"/>
              </a:spcAft>
            </a:pP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p:txBody>
      </p:sp>
      <p:sp>
        <p:nvSpPr>
          <p:cNvPr id="23" name="Rektangel med rundade hörn 22"/>
          <p:cNvSpPr/>
          <p:nvPr/>
        </p:nvSpPr>
        <p:spPr>
          <a:xfrm>
            <a:off x="5511000" y="889747"/>
            <a:ext cx="3944763" cy="71104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b="1" dirty="0">
                <a:solidFill>
                  <a:schemeClr val="bg1"/>
                </a:solidFill>
              </a:rPr>
              <a:t>Vad säger kommunens målbild?</a:t>
            </a:r>
          </a:p>
        </p:txBody>
      </p:sp>
      <p:sp>
        <p:nvSpPr>
          <p:cNvPr id="13" name="textruta 12"/>
          <p:cNvSpPr txBox="1"/>
          <p:nvPr/>
        </p:nvSpPr>
        <p:spPr>
          <a:xfrm>
            <a:off x="5511000" y="1619764"/>
            <a:ext cx="4320000" cy="6706708"/>
          </a:xfrm>
          <a:prstGeom prst="rect">
            <a:avLst/>
          </a:prstGeom>
          <a:noFill/>
        </p:spPr>
        <p:txBody>
          <a:bodyPr wrap="square" rtlCol="0">
            <a:spAutoFit/>
          </a:bodyPr>
          <a:lstStyle/>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Målet är att åter bli fler än 30 000 invånare senast 2030</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r>
              <a:rPr lang="sv-SE" sz="1200" dirty="0">
                <a:solidFill>
                  <a:schemeClr val="bg1"/>
                </a:solidFill>
                <a:effectLst>
                  <a:outerShdw blurRad="38100" dist="38100" dir="2700000" algn="tl">
                    <a:srgbClr val="000000">
                      <a:alpha val="43137"/>
                    </a:srgbClr>
                  </a:outerShdw>
                </a:effectLst>
              </a:rPr>
              <a:t>Kommunen har som målsättning att öka till 30 000 invånare. Detta ska ske genom att skapa ett mer attraktivt hållbart samhälle. </a:t>
            </a:r>
          </a:p>
          <a:p>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En mer attraktiv kommun som fler väljer att flytta till</a:t>
            </a:r>
            <a:endParaRPr lang="sv-SE" sz="1200" dirty="0">
              <a:solidFill>
                <a:schemeClr val="bg1"/>
              </a:solidFill>
            </a:endParaRPr>
          </a:p>
          <a:p>
            <a:r>
              <a:rPr lang="sv-SE" sz="1200" dirty="0">
                <a:solidFill>
                  <a:schemeClr val="bg1"/>
                </a:solidFill>
              </a:rPr>
              <a:t>Vi behöver stärka bilden av Gislaveds kommun som en attraktiv plats att bo på, i synnerhet för familjebildande åldrar. Detta kräver en mångfald i boendemiljöer, en effektiv samhällsplanering, och en serviceinriktad organisation. En viktig del i detta är att få människor att återvända till kommunen. </a:t>
            </a:r>
          </a:p>
          <a:p>
            <a:endParaRPr lang="sv-SE" sz="1200" dirty="0">
              <a:solidFill>
                <a:schemeClr val="bg1"/>
              </a:solidFill>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Kommunen ska bygga egen styrka</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pPr>
              <a:lnSpc>
                <a:spcPct val="107000"/>
              </a:lnSpc>
              <a:spcAft>
                <a:spcPts val="800"/>
              </a:spcAft>
            </a:pPr>
            <a:r>
              <a:rPr lang="sv-SE" sz="1200" dirty="0">
                <a:solidFill>
                  <a:schemeClr val="bg1"/>
                </a:solidFill>
              </a:rPr>
              <a:t>Vi måste stärka kärnan i kommunen i syfte att öka flödet av människor för att bland annat göra det attraktivt för etablering av handel och service.</a:t>
            </a: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3"/>
              </a:rPr>
              <a:t>Trygghet genom hela livet</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pPr>
              <a:lnSpc>
                <a:spcPct val="107000"/>
              </a:lnSpc>
              <a:spcAft>
                <a:spcPts val="800"/>
              </a:spcAft>
            </a:pPr>
            <a:r>
              <a:rPr lang="sv-SE" sz="1200" dirty="0">
                <a:solidFill>
                  <a:schemeClr val="bg1"/>
                </a:solidFill>
              </a:rPr>
              <a:t>Alla invånare, ung, vuxna och äldre, ska uppleva såväl ekonomisk som social trygghet genom hela livet. Den upplevda tryggheten korrelerar med att känna tillit till samhället och andra människor. Därför är det prioriterat att arbeta med trygghetsperspektivet i såväl den fysiska miljön som i relationen mellan människor. </a:t>
            </a:r>
          </a:p>
          <a:p>
            <a:pPr>
              <a:lnSpc>
                <a:spcPct val="107000"/>
              </a:lnSpc>
              <a:spcAft>
                <a:spcPts val="800"/>
              </a:spcAft>
            </a:pPr>
            <a:endParaRPr lang="sv-SE" sz="1200" dirty="0">
              <a:solidFill>
                <a:schemeClr val="bg1"/>
              </a:solidFill>
            </a:endParaRPr>
          </a:p>
          <a:p>
            <a:pPr>
              <a:lnSpc>
                <a:spcPct val="107000"/>
              </a:lnSpc>
              <a:spcAft>
                <a:spcPts val="800"/>
              </a:spcAft>
            </a:pPr>
            <a:endParaRPr lang="sv-SE" sz="1200" b="1" i="1" dirty="0">
              <a:solidFill>
                <a:schemeClr val="bg1"/>
              </a:solidFill>
              <a:latin typeface="Gill Sans MT" panose="020B0502020104020203" pitchFamily="34" charset="0"/>
              <a:cs typeface="Times New Roman" panose="02020603050405020304" pitchFamily="18" charset="0"/>
            </a:endParaRPr>
          </a:p>
          <a:p>
            <a:pPr>
              <a:lnSpc>
                <a:spcPct val="107000"/>
              </a:lnSpc>
              <a:spcAft>
                <a:spcPts val="800"/>
              </a:spcAft>
            </a:pPr>
            <a:endParaRPr lang="sv-SE" sz="1200" b="1" i="1" dirty="0">
              <a:solidFill>
                <a:schemeClr val="bg1"/>
              </a:solidFill>
              <a:latin typeface="Gill Sans MT" panose="020B0502020104020203" pitchFamily="34" charset="0"/>
              <a:cs typeface="Times New Roman" panose="02020603050405020304" pitchFamily="18" charset="0"/>
            </a:endParaRPr>
          </a:p>
          <a:p>
            <a:pPr marL="342891" indent="-342891">
              <a:lnSpc>
                <a:spcPct val="107000"/>
              </a:lnSpc>
              <a:spcAft>
                <a:spcPts val="800"/>
              </a:spcAft>
              <a:buFont typeface="Symbol" panose="05050102010706020507" pitchFamily="18" charset="2"/>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p:txBody>
      </p:sp>
      <p:grpSp>
        <p:nvGrpSpPr>
          <p:cNvPr id="24" name="Grupp 23">
            <a:extLst>
              <a:ext uri="{C183D7F6-B498-43B3-948B-1728B52AA6E4}">
                <adec:decorative xmlns:adec="http://schemas.microsoft.com/office/drawing/2017/decorative" val="1"/>
              </a:ext>
            </a:extLst>
          </p:cNvPr>
          <p:cNvGrpSpPr/>
          <p:nvPr/>
        </p:nvGrpSpPr>
        <p:grpSpPr>
          <a:xfrm>
            <a:off x="227408" y="219218"/>
            <a:ext cx="540000" cy="540000"/>
            <a:chOff x="2271000" y="2835610"/>
            <a:chExt cx="1080000" cy="1080000"/>
          </a:xfrm>
        </p:grpSpPr>
        <p:sp>
          <p:nvSpPr>
            <p:cNvPr id="25" name="Ellips 24"/>
            <p:cNvSpPr/>
            <p:nvPr/>
          </p:nvSpPr>
          <p:spPr>
            <a:xfrm>
              <a:off x="2271000" y="2835610"/>
              <a:ext cx="1080000" cy="108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7" name="Bild 4" descr="Affärstillväxt kontur">
              <a:extLst>
                <a:ext uri="{FF2B5EF4-FFF2-40B4-BE49-F238E27FC236}">
                  <a16:creationId xmlns:a16="http://schemas.microsoft.com/office/drawing/2014/main" id="{8FF11CDB-48FF-B5B0-2E7D-B40FE4BE97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81600" y="3046210"/>
              <a:ext cx="658800" cy="658800"/>
            </a:xfrm>
            <a:prstGeom prst="rect">
              <a:avLst/>
            </a:prstGeom>
          </p:spPr>
        </p:pic>
      </p:grpSp>
    </p:spTree>
    <p:extLst>
      <p:ext uri="{BB962C8B-B14F-4D97-AF65-F5344CB8AC3E}">
        <p14:creationId xmlns:p14="http://schemas.microsoft.com/office/powerpoint/2010/main" val="26808639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19" name="textruta 18"/>
          <p:cNvSpPr txBox="1"/>
          <p:nvPr/>
        </p:nvSpPr>
        <p:spPr>
          <a:xfrm>
            <a:off x="767408" y="350718"/>
            <a:ext cx="2043592"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Platsens attraktivitet</a:t>
            </a:r>
          </a:p>
        </p:txBody>
      </p:sp>
      <p:sp>
        <p:nvSpPr>
          <p:cNvPr id="30" name="Rektangel med rundade hörn 29"/>
          <p:cNvSpPr>
            <a:spLocks noGrp="1"/>
          </p:cNvSpPr>
          <p:nvPr>
            <p:ph type="title" idx="4294967295"/>
          </p:nvPr>
        </p:nvSpPr>
        <p:spPr>
          <a:xfrm>
            <a:off x="135013" y="1052737"/>
            <a:ext cx="7200800"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Läs mer i dessa styrdokument hur vi vill utveckla kommunens attraktivitet!</a:t>
            </a:r>
          </a:p>
        </p:txBody>
      </p:sp>
      <p:sp>
        <p:nvSpPr>
          <p:cNvPr id="2" name="textruta 1"/>
          <p:cNvSpPr txBox="1"/>
          <p:nvPr/>
        </p:nvSpPr>
        <p:spPr>
          <a:xfrm>
            <a:off x="500108" y="1899000"/>
            <a:ext cx="6894933" cy="2308324"/>
          </a:xfrm>
          <a:prstGeom prst="rect">
            <a:avLst/>
          </a:prstGeom>
          <a:noFill/>
        </p:spPr>
        <p:txBody>
          <a:bodyPr wrap="square" rtlCol="0">
            <a:spAutoFit/>
          </a:bodyPr>
          <a:lstStyle/>
          <a:p>
            <a:pPr marL="285744" indent="-285744">
              <a:buFont typeface="Arial" panose="020B0604020202020204" pitchFamily="34" charset="0"/>
              <a:buChar char="•"/>
            </a:pPr>
            <a:r>
              <a:rPr lang="sv-SE" dirty="0">
                <a:solidFill>
                  <a:schemeClr val="bg1"/>
                </a:solidFill>
                <a:hlinkClick r:id="rId2"/>
              </a:rPr>
              <a:t>Kommunplan 2023-2026</a:t>
            </a:r>
            <a:endParaRPr lang="sv-SE" dirty="0">
              <a:solidFill>
                <a:schemeClr val="bg1"/>
              </a:solidFill>
            </a:endParaRPr>
          </a:p>
          <a:p>
            <a:pPr marL="285744" indent="-285744">
              <a:buFont typeface="Arial" panose="020B0604020202020204" pitchFamily="34" charset="0"/>
              <a:buChar char="•"/>
            </a:pPr>
            <a:endParaRPr lang="sv-SE" dirty="0">
              <a:solidFill>
                <a:schemeClr val="bg1"/>
              </a:solidFill>
            </a:endParaRPr>
          </a:p>
          <a:p>
            <a:pPr marL="285744" indent="-285744">
              <a:buFont typeface="Arial" panose="020B0604020202020204" pitchFamily="34" charset="0"/>
              <a:buChar char="•"/>
            </a:pPr>
            <a:r>
              <a:rPr lang="sv-SE" dirty="0">
                <a:solidFill>
                  <a:schemeClr val="bg1"/>
                </a:solidFill>
                <a:hlinkClick r:id="rId3"/>
              </a:rPr>
              <a:t>Strategi för hållbar utveckling</a:t>
            </a:r>
            <a:endParaRPr lang="sv-SE" dirty="0">
              <a:solidFill>
                <a:schemeClr val="bg1"/>
              </a:solidFill>
            </a:endParaRPr>
          </a:p>
          <a:p>
            <a:endParaRPr lang="sv-SE" i="1" dirty="0">
              <a:solidFill>
                <a:schemeClr val="bg1"/>
              </a:solidFill>
            </a:endParaRPr>
          </a:p>
          <a:p>
            <a:pPr marL="285744" indent="-285744">
              <a:buFont typeface="Arial" panose="020B0604020202020204" pitchFamily="34" charset="0"/>
              <a:buChar char="•"/>
            </a:pPr>
            <a:endParaRPr lang="sv-SE" i="1" dirty="0">
              <a:solidFill>
                <a:schemeClr val="bg1"/>
              </a:solidFill>
            </a:endParaRPr>
          </a:p>
          <a:p>
            <a:endParaRPr lang="sv-SE" dirty="0">
              <a:solidFill>
                <a:schemeClr val="bg1"/>
              </a:solidFill>
            </a:endParaRPr>
          </a:p>
          <a:p>
            <a:endParaRPr lang="sv-SE" dirty="0">
              <a:solidFill>
                <a:schemeClr val="bg1"/>
              </a:solidFill>
            </a:endParaRPr>
          </a:p>
          <a:p>
            <a:endParaRPr lang="sv-SE" dirty="0">
              <a:solidFill>
                <a:schemeClr val="bg1"/>
              </a:solidFill>
            </a:endParaRPr>
          </a:p>
        </p:txBody>
      </p:sp>
      <p:sp>
        <p:nvSpPr>
          <p:cNvPr id="43" name="textruta 42">
            <a:extLst>
              <a:ext uri="{C183D7F6-B498-43B3-948B-1728B52AA6E4}">
                <adec:decorative xmlns:adec="http://schemas.microsoft.com/office/drawing/2017/decorative" val="1"/>
              </a:ext>
            </a:extLst>
          </p:cNvPr>
          <p:cNvSpPr txBox="1"/>
          <p:nvPr/>
        </p:nvSpPr>
        <p:spPr>
          <a:xfrm>
            <a:off x="5825579" y="7592853"/>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stark tillväxt för vår kommun</a:t>
            </a:r>
          </a:p>
        </p:txBody>
      </p:sp>
      <p:sp>
        <p:nvSpPr>
          <p:cNvPr id="44" name="textruta 43">
            <a:extLst>
              <a:ext uri="{C183D7F6-B498-43B3-948B-1728B52AA6E4}">
                <adec:decorative xmlns:adec="http://schemas.microsoft.com/office/drawing/2017/decorative" val="1"/>
              </a:ext>
            </a:extLst>
          </p:cNvPr>
          <p:cNvSpPr txBox="1"/>
          <p:nvPr/>
        </p:nvSpPr>
        <p:spPr>
          <a:xfrm>
            <a:off x="7747944" y="8310228"/>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Ett attraktivt hållbart samhälle</a:t>
            </a:r>
          </a:p>
        </p:txBody>
      </p:sp>
      <p:sp>
        <p:nvSpPr>
          <p:cNvPr id="45" name="textruta 44">
            <a:extLst>
              <a:ext uri="{C183D7F6-B498-43B3-948B-1728B52AA6E4}">
                <adec:decorative xmlns:adec="http://schemas.microsoft.com/office/drawing/2017/decorative" val="1"/>
              </a:ext>
            </a:extLst>
          </p:cNvPr>
          <p:cNvSpPr txBox="1"/>
          <p:nvPr/>
        </p:nvSpPr>
        <p:spPr>
          <a:xfrm>
            <a:off x="9476136" y="8999349"/>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bra kvalitet i välfärden</a:t>
            </a:r>
          </a:p>
        </p:txBody>
      </p:sp>
      <p:grpSp>
        <p:nvGrpSpPr>
          <p:cNvPr id="20" name="Grupp 19">
            <a:extLst>
              <a:ext uri="{C183D7F6-B498-43B3-948B-1728B52AA6E4}">
                <adec:decorative xmlns:adec="http://schemas.microsoft.com/office/drawing/2017/decorative" val="1"/>
              </a:ext>
            </a:extLst>
          </p:cNvPr>
          <p:cNvGrpSpPr/>
          <p:nvPr/>
        </p:nvGrpSpPr>
        <p:grpSpPr>
          <a:xfrm>
            <a:off x="227408" y="219218"/>
            <a:ext cx="540000" cy="540000"/>
            <a:chOff x="2271000" y="2835610"/>
            <a:chExt cx="1080000" cy="1080000"/>
          </a:xfrm>
        </p:grpSpPr>
        <p:sp>
          <p:nvSpPr>
            <p:cNvPr id="21" name="Ellips 20"/>
            <p:cNvSpPr/>
            <p:nvPr/>
          </p:nvSpPr>
          <p:spPr>
            <a:xfrm>
              <a:off x="2271000" y="2835610"/>
              <a:ext cx="1080000" cy="108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22" name="Bild 4" descr="Affärstillväxt kontur">
              <a:extLst>
                <a:ext uri="{FF2B5EF4-FFF2-40B4-BE49-F238E27FC236}">
                  <a16:creationId xmlns:a16="http://schemas.microsoft.com/office/drawing/2014/main" id="{8FF11CDB-48FF-B5B0-2E7D-B40FE4BE97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81600" y="3046210"/>
              <a:ext cx="658800" cy="658800"/>
            </a:xfrm>
            <a:prstGeom prst="rect">
              <a:avLst/>
            </a:prstGeom>
          </p:spPr>
        </p:pic>
      </p:grpSp>
    </p:spTree>
    <p:extLst>
      <p:ext uri="{BB962C8B-B14F-4D97-AF65-F5344CB8AC3E}">
        <p14:creationId xmlns:p14="http://schemas.microsoft.com/office/powerpoint/2010/main" val="22744029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12" name="Rubrik 11"/>
          <p:cNvSpPr txBox="1">
            <a:spLocks noGrp="1"/>
          </p:cNvSpPr>
          <p:nvPr>
            <p:ph type="title" idx="4294967295"/>
          </p:nvPr>
        </p:nvSpPr>
        <p:spPr>
          <a:xfrm>
            <a:off x="4105669" y="3110762"/>
            <a:ext cx="1736059"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Bostäder</a:t>
            </a:r>
          </a:p>
        </p:txBody>
      </p:sp>
      <p:sp>
        <p:nvSpPr>
          <p:cNvPr id="43" name="textruta 42">
            <a:extLst>
              <a:ext uri="{C183D7F6-B498-43B3-948B-1728B52AA6E4}">
                <adec:decorative xmlns:adec="http://schemas.microsoft.com/office/drawing/2017/decorative" val="1"/>
              </a:ext>
            </a:extLst>
          </p:cNvPr>
          <p:cNvSpPr txBox="1"/>
          <p:nvPr/>
        </p:nvSpPr>
        <p:spPr>
          <a:xfrm>
            <a:off x="5825579" y="7592853"/>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stark tillväxt för vår kommun</a:t>
            </a:r>
          </a:p>
        </p:txBody>
      </p:sp>
      <p:sp>
        <p:nvSpPr>
          <p:cNvPr id="44" name="textruta 43">
            <a:extLst>
              <a:ext uri="{C183D7F6-B498-43B3-948B-1728B52AA6E4}">
                <adec:decorative xmlns:adec="http://schemas.microsoft.com/office/drawing/2017/decorative" val="1"/>
              </a:ext>
            </a:extLst>
          </p:cNvPr>
          <p:cNvSpPr txBox="1"/>
          <p:nvPr/>
        </p:nvSpPr>
        <p:spPr>
          <a:xfrm>
            <a:off x="7747944" y="8310228"/>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Ett attraktivt hållbart samhälle</a:t>
            </a:r>
          </a:p>
        </p:txBody>
      </p:sp>
      <p:sp>
        <p:nvSpPr>
          <p:cNvPr id="45" name="textruta 44">
            <a:extLst>
              <a:ext uri="{C183D7F6-B498-43B3-948B-1728B52AA6E4}">
                <adec:decorative xmlns:adec="http://schemas.microsoft.com/office/drawing/2017/decorative" val="1"/>
              </a:ext>
            </a:extLst>
          </p:cNvPr>
          <p:cNvSpPr txBox="1"/>
          <p:nvPr/>
        </p:nvSpPr>
        <p:spPr>
          <a:xfrm>
            <a:off x="9476136" y="8999349"/>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bra kvalitet i välfärden</a:t>
            </a:r>
          </a:p>
        </p:txBody>
      </p:sp>
      <p:grpSp>
        <p:nvGrpSpPr>
          <p:cNvPr id="9" name="Grupp 8">
            <a:extLst>
              <a:ext uri="{C183D7F6-B498-43B3-948B-1728B52AA6E4}">
                <adec:decorative xmlns:adec="http://schemas.microsoft.com/office/drawing/2017/decorative" val="1"/>
              </a:ext>
            </a:extLst>
          </p:cNvPr>
          <p:cNvGrpSpPr/>
          <p:nvPr/>
        </p:nvGrpSpPr>
        <p:grpSpPr>
          <a:xfrm>
            <a:off x="2919079" y="2832371"/>
            <a:ext cx="1080000" cy="1080000"/>
            <a:chOff x="2369118" y="1484784"/>
            <a:chExt cx="1296144" cy="1296144"/>
          </a:xfrm>
        </p:grpSpPr>
        <p:sp>
          <p:nvSpPr>
            <p:cNvPr id="10" name="Ellips 9"/>
            <p:cNvSpPr/>
            <p:nvPr/>
          </p:nvSpPr>
          <p:spPr>
            <a:xfrm>
              <a:off x="2369118"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1" name="Bild 5" descr="Hus kontur">
              <a:extLst>
                <a:ext uri="{FF2B5EF4-FFF2-40B4-BE49-F238E27FC236}">
                  <a16:creationId xmlns:a16="http://schemas.microsoft.com/office/drawing/2014/main" id="{6A4D09E4-5C1B-58FA-2AC2-EE026240379B}"/>
                </a:ext>
              </a:extLst>
            </p:cNvPr>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35667" y="1755031"/>
              <a:ext cx="755650" cy="755650"/>
            </a:xfrm>
            <a:prstGeom prst="rect">
              <a:avLst/>
            </a:prstGeom>
          </p:spPr>
        </p:pic>
      </p:grpSp>
    </p:spTree>
    <p:extLst>
      <p:ext uri="{BB962C8B-B14F-4D97-AF65-F5344CB8AC3E}">
        <p14:creationId xmlns:p14="http://schemas.microsoft.com/office/powerpoint/2010/main" val="10772598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17" name="textruta 16"/>
          <p:cNvSpPr txBox="1"/>
          <p:nvPr/>
        </p:nvSpPr>
        <p:spPr>
          <a:xfrm>
            <a:off x="246063" y="342825"/>
            <a:ext cx="1736059"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Bostäder</a:t>
            </a:r>
          </a:p>
        </p:txBody>
      </p:sp>
      <p:sp>
        <p:nvSpPr>
          <p:cNvPr id="19" name="Rektangel med rundade hörn 18"/>
          <p:cNvSpPr>
            <a:spLocks noGrp="1"/>
          </p:cNvSpPr>
          <p:nvPr>
            <p:ph type="title" idx="4294967295"/>
          </p:nvPr>
        </p:nvSpPr>
        <p:spPr>
          <a:xfrm>
            <a:off x="966921" y="988039"/>
            <a:ext cx="3688157" cy="711043"/>
          </a:xfrm>
          <a:prstGeom prst="roundRect">
            <a:avLst>
              <a:gd name="adj" fmla="val 0"/>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Vad har vi identifierat som viktigt för näringslivet?</a:t>
            </a:r>
          </a:p>
        </p:txBody>
      </p:sp>
      <p:sp>
        <p:nvSpPr>
          <p:cNvPr id="26" name="textruta 25"/>
          <p:cNvSpPr txBox="1"/>
          <p:nvPr/>
        </p:nvSpPr>
        <p:spPr>
          <a:xfrm>
            <a:off x="966920" y="1699082"/>
            <a:ext cx="3688157" cy="2123658"/>
          </a:xfrm>
          <a:prstGeom prst="rect">
            <a:avLst/>
          </a:prstGeom>
          <a:noFill/>
        </p:spPr>
        <p:txBody>
          <a:bodyPr wrap="square" rtlCol="0">
            <a:spAutoFit/>
          </a:bodyPr>
          <a:lstStyle/>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Attraktiva bostäder i naturnära läge</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Fler bostäder för att skapa flyttkedjor</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Variation av boendealternativ för att skapa attraktivitet</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Villor samt lägenheter med två eller tre rum är mest eftertraktade</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Fler lediga tomter för bostadsbyggnation</a:t>
            </a:r>
          </a:p>
        </p:txBody>
      </p:sp>
      <p:sp>
        <p:nvSpPr>
          <p:cNvPr id="7" name="Rektangel 6">
            <a:extLst>
              <a:ext uri="{C183D7F6-B498-43B3-948B-1728B52AA6E4}">
                <adec:decorative xmlns:adec="http://schemas.microsoft.com/office/drawing/2017/decorative" val="1"/>
              </a:ext>
            </a:extLst>
          </p:cNvPr>
          <p:cNvSpPr/>
          <p:nvPr/>
        </p:nvSpPr>
        <p:spPr>
          <a:xfrm>
            <a:off x="4439816" y="2123821"/>
            <a:ext cx="5328592" cy="289951"/>
          </a:xfrm>
          <a:prstGeom prst="rect">
            <a:avLst/>
          </a:prstGeom>
        </p:spPr>
        <p:txBody>
          <a:bodyPr wrap="square">
            <a:spAutoFit/>
          </a:bodyPr>
          <a:lstStyle/>
          <a:p>
            <a:pPr>
              <a:lnSpc>
                <a:spcPct val="107000"/>
              </a:lnSpc>
              <a:spcAft>
                <a:spcPts val="800"/>
              </a:spcAft>
            </a:pP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p:txBody>
      </p:sp>
      <p:sp>
        <p:nvSpPr>
          <p:cNvPr id="11" name="Rektangel med rundade hörn 10"/>
          <p:cNvSpPr/>
          <p:nvPr/>
        </p:nvSpPr>
        <p:spPr>
          <a:xfrm>
            <a:off x="5511000" y="889747"/>
            <a:ext cx="3944763" cy="71104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b="1" dirty="0">
                <a:solidFill>
                  <a:schemeClr val="bg1"/>
                </a:solidFill>
              </a:rPr>
              <a:t>Vad säger kommunens målbild?</a:t>
            </a:r>
          </a:p>
        </p:txBody>
      </p:sp>
      <p:sp>
        <p:nvSpPr>
          <p:cNvPr id="13" name="textruta 12"/>
          <p:cNvSpPr txBox="1"/>
          <p:nvPr/>
        </p:nvSpPr>
        <p:spPr>
          <a:xfrm>
            <a:off x="5511000" y="1600790"/>
            <a:ext cx="4320000" cy="4145237"/>
          </a:xfrm>
          <a:prstGeom prst="rect">
            <a:avLst/>
          </a:prstGeom>
          <a:noFill/>
        </p:spPr>
        <p:txBody>
          <a:bodyPr wrap="square" rtlCol="0">
            <a:spAutoFit/>
          </a:bodyPr>
          <a:lstStyle/>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45 nya bostäder om året fram till 2035</a:t>
            </a:r>
            <a:endParaRPr lang="sv-SE" sz="1200" dirty="0">
              <a:solidFill>
                <a:schemeClr val="bg1"/>
              </a:solidFill>
            </a:endParaRPr>
          </a:p>
          <a:p>
            <a:r>
              <a:rPr lang="sv-SE" sz="1200" dirty="0">
                <a:solidFill>
                  <a:schemeClr val="bg1"/>
                </a:solidFill>
              </a:rPr>
              <a:t>För att skapa balans på bostadsmarknaden och därigenom skapa en mångfald av boendealternativ ska kommunen sträva efter att det i genomsnitt ska tillkomma 45 bostäder om året fram till 2035.  Bostäderna ska fördelas proportionellt efter befolkningsstorlek i de olika orterna. </a:t>
            </a:r>
          </a:p>
          <a:p>
            <a:pPr marL="171446" indent="-171446">
              <a:buFont typeface="Arial" panose="020B0604020202020204" pitchFamily="34" charset="0"/>
              <a:buChar char="•"/>
            </a:pPr>
            <a:endParaRPr lang="sv-SE" sz="1200" b="1" i="1" dirty="0">
              <a:solidFill>
                <a:schemeClr val="bg1"/>
              </a:solidFill>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Fler bostäder ska lediggöras genom interna flyttkedjor</a:t>
            </a:r>
            <a:endParaRPr lang="sv-SE" sz="1200" dirty="0">
              <a:solidFill>
                <a:schemeClr val="bg1"/>
              </a:solidFill>
            </a:endParaRPr>
          </a:p>
          <a:p>
            <a:r>
              <a:rPr lang="sv-SE" sz="1200" dirty="0">
                <a:solidFill>
                  <a:schemeClr val="bg1"/>
                </a:solidFill>
              </a:rPr>
              <a:t>Kommunen ska se till att nyproduktion färdigställs på attraktiva platser med en utformning som passar unga och äldre. Genom detta kan villor i attraktiva lägen frigöras. </a:t>
            </a:r>
          </a:p>
          <a:p>
            <a:endParaRPr lang="sv-SE" sz="1200" dirty="0">
              <a:solidFill>
                <a:schemeClr val="bg1"/>
              </a:solidFill>
            </a:endParaRPr>
          </a:p>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Bostadsmarknaden ska underlätta företagens kompetensförsörjning</a:t>
            </a:r>
            <a:endPar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a:p>
            <a:r>
              <a:rPr lang="sv-SE" sz="1200" dirty="0">
                <a:solidFill>
                  <a:schemeClr val="bg1"/>
                </a:solidFill>
              </a:rPr>
              <a:t>För att underlätta kompetensförsörjningen anser näringslivet att kommunen ska tillgängliggöra fler lediga tomter för nya småhus och att nyproduktion ska bestå av villor samt lägenheter i storleken två till tre rum. I arbetet med bostadsförsörjningen ska kommunen därför väga in ovanstående kriterier i samhällsplaneringsprocessen.</a:t>
            </a:r>
            <a:endParaRPr lang="sv-SE" sz="1100" dirty="0">
              <a:solidFill>
                <a:schemeClr val="bg1"/>
              </a:solidFill>
              <a:effectLst>
                <a:outerShdw blurRad="38100" dist="38100" dir="2700000" algn="tl">
                  <a:srgbClr val="000000">
                    <a:alpha val="43137"/>
                  </a:srgbClr>
                </a:outerShdw>
              </a:effectLst>
            </a:endParaRPr>
          </a:p>
        </p:txBody>
      </p:sp>
      <p:grpSp>
        <p:nvGrpSpPr>
          <p:cNvPr id="14" name="Grupp 13">
            <a:extLst>
              <a:ext uri="{C183D7F6-B498-43B3-948B-1728B52AA6E4}">
                <adec:decorative xmlns:adec="http://schemas.microsoft.com/office/drawing/2017/decorative" val="1"/>
              </a:ext>
            </a:extLst>
          </p:cNvPr>
          <p:cNvGrpSpPr/>
          <p:nvPr/>
        </p:nvGrpSpPr>
        <p:grpSpPr>
          <a:xfrm>
            <a:off x="135013" y="192415"/>
            <a:ext cx="540000" cy="540000"/>
            <a:chOff x="2369118" y="1484784"/>
            <a:chExt cx="1296144" cy="1296144"/>
          </a:xfrm>
        </p:grpSpPr>
        <p:sp>
          <p:nvSpPr>
            <p:cNvPr id="15" name="Ellips 14"/>
            <p:cNvSpPr/>
            <p:nvPr/>
          </p:nvSpPr>
          <p:spPr>
            <a:xfrm>
              <a:off x="2369118"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6" name="Bild 5" descr="Hus kontur">
              <a:extLst>
                <a:ext uri="{FF2B5EF4-FFF2-40B4-BE49-F238E27FC236}">
                  <a16:creationId xmlns:a16="http://schemas.microsoft.com/office/drawing/2014/main" id="{6A4D09E4-5C1B-58FA-2AC2-EE026240379B}"/>
                </a:ext>
              </a:extLst>
            </p:cNvPr>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35667" y="1755031"/>
              <a:ext cx="755650" cy="755650"/>
            </a:xfrm>
            <a:prstGeom prst="rect">
              <a:avLst/>
            </a:prstGeom>
          </p:spPr>
        </p:pic>
      </p:grpSp>
      <p:sp>
        <p:nvSpPr>
          <p:cNvPr id="2" name="Rektangel 1"/>
          <p:cNvSpPr/>
          <p:nvPr/>
        </p:nvSpPr>
        <p:spPr>
          <a:xfrm>
            <a:off x="5016000" y="5904986"/>
            <a:ext cx="2745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effectLst>
                  <a:outerShdw blurRad="38100" dist="38100" dir="2700000" algn="tl">
                    <a:srgbClr val="000000">
                      <a:alpha val="43137"/>
                    </a:srgbClr>
                  </a:outerShdw>
                </a:effectLst>
              </a:rPr>
              <a:t>Fortsättning nästa sida!</a:t>
            </a:r>
          </a:p>
        </p:txBody>
      </p:sp>
      <p:sp>
        <p:nvSpPr>
          <p:cNvPr id="3" name="Högerpil 2">
            <a:extLst>
              <a:ext uri="{C183D7F6-B498-43B3-948B-1728B52AA6E4}">
                <adec:decorative xmlns:adec="http://schemas.microsoft.com/office/drawing/2017/decorative" val="1"/>
              </a:ext>
            </a:extLst>
          </p:cNvPr>
          <p:cNvSpPr/>
          <p:nvPr/>
        </p:nvSpPr>
        <p:spPr>
          <a:xfrm>
            <a:off x="7221000" y="6017486"/>
            <a:ext cx="765000" cy="135000"/>
          </a:xfrm>
          <a:prstGeom prst="rightArrow">
            <a:avLst/>
          </a:prstGeom>
          <a:no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33403645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7" name="Rektangel 6">
            <a:extLst>
              <a:ext uri="{C183D7F6-B498-43B3-948B-1728B52AA6E4}">
                <adec:decorative xmlns:adec="http://schemas.microsoft.com/office/drawing/2017/decorative" val="1"/>
              </a:ext>
            </a:extLst>
          </p:cNvPr>
          <p:cNvSpPr/>
          <p:nvPr/>
        </p:nvSpPr>
        <p:spPr>
          <a:xfrm>
            <a:off x="4439816" y="2123821"/>
            <a:ext cx="5328592" cy="289951"/>
          </a:xfrm>
          <a:prstGeom prst="rect">
            <a:avLst/>
          </a:prstGeom>
        </p:spPr>
        <p:txBody>
          <a:bodyPr wrap="square">
            <a:spAutoFit/>
          </a:bodyPr>
          <a:lstStyle/>
          <a:p>
            <a:pPr>
              <a:lnSpc>
                <a:spcPct val="107000"/>
              </a:lnSpc>
              <a:spcAft>
                <a:spcPts val="800"/>
              </a:spcAft>
            </a:pPr>
            <a:endParaRPr lang="sv-SE" sz="1200"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endParaRPr>
          </a:p>
        </p:txBody>
      </p:sp>
      <p:sp>
        <p:nvSpPr>
          <p:cNvPr id="17" name="textruta 16"/>
          <p:cNvSpPr txBox="1"/>
          <p:nvPr/>
        </p:nvSpPr>
        <p:spPr>
          <a:xfrm>
            <a:off x="246063" y="342825"/>
            <a:ext cx="1736059"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Bostäder</a:t>
            </a:r>
          </a:p>
        </p:txBody>
      </p:sp>
      <p:sp>
        <p:nvSpPr>
          <p:cNvPr id="20" name="Rektangel med rundade hörn 19"/>
          <p:cNvSpPr>
            <a:spLocks noGrp="1"/>
          </p:cNvSpPr>
          <p:nvPr>
            <p:ph type="title" idx="4294967295"/>
          </p:nvPr>
        </p:nvSpPr>
        <p:spPr>
          <a:xfrm>
            <a:off x="966921" y="988039"/>
            <a:ext cx="3688157" cy="711043"/>
          </a:xfrm>
          <a:prstGeom prst="roundRect">
            <a:avLst>
              <a:gd name="adj" fmla="val 0"/>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Vad har vi identifierat som viktigt för näringslivet?</a:t>
            </a:r>
          </a:p>
        </p:txBody>
      </p:sp>
      <p:sp>
        <p:nvSpPr>
          <p:cNvPr id="12" name="textruta 11"/>
          <p:cNvSpPr txBox="1"/>
          <p:nvPr/>
        </p:nvSpPr>
        <p:spPr>
          <a:xfrm>
            <a:off x="966920" y="1699082"/>
            <a:ext cx="3688157" cy="2123658"/>
          </a:xfrm>
          <a:prstGeom prst="rect">
            <a:avLst/>
          </a:prstGeom>
          <a:noFill/>
        </p:spPr>
        <p:txBody>
          <a:bodyPr wrap="square" rtlCol="0">
            <a:spAutoFit/>
          </a:bodyPr>
          <a:lstStyle/>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Attraktiva bostäder i naturnära läge</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Fler bostäder för att skapa flyttkedjor</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Variation av boendealternativ för att skapa attraktivitet</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Villor samt lägenheter med två eller tre rum är mest eftertraktade</a:t>
            </a:r>
          </a:p>
          <a:p>
            <a:pPr marL="285744" indent="-285744">
              <a:buFont typeface="Arial" panose="020B0604020202020204" pitchFamily="34" charset="0"/>
              <a:buChar char="•"/>
            </a:pPr>
            <a:endParaRPr lang="sv-SE" sz="12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r>
              <a:rPr lang="sv-SE" sz="1200" dirty="0">
                <a:solidFill>
                  <a:schemeClr val="bg1"/>
                </a:solidFill>
                <a:effectLst>
                  <a:outerShdw blurRad="38100" dist="38100" dir="2700000" algn="tl">
                    <a:srgbClr val="000000">
                      <a:alpha val="43137"/>
                    </a:srgbClr>
                  </a:outerShdw>
                </a:effectLst>
              </a:rPr>
              <a:t>Fler lediga tomter för bostadsbyggnation</a:t>
            </a:r>
          </a:p>
        </p:txBody>
      </p:sp>
      <p:sp>
        <p:nvSpPr>
          <p:cNvPr id="11" name="Rektangel med rundade hörn 10"/>
          <p:cNvSpPr/>
          <p:nvPr/>
        </p:nvSpPr>
        <p:spPr>
          <a:xfrm>
            <a:off x="5511000" y="889747"/>
            <a:ext cx="3944763" cy="71104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sv-SE" b="1" dirty="0">
                <a:solidFill>
                  <a:schemeClr val="bg1"/>
                </a:solidFill>
              </a:rPr>
              <a:t>Vad säger kommunens målbild?</a:t>
            </a:r>
          </a:p>
        </p:txBody>
      </p:sp>
      <p:sp>
        <p:nvSpPr>
          <p:cNvPr id="13" name="textruta 12"/>
          <p:cNvSpPr txBox="1"/>
          <p:nvPr/>
        </p:nvSpPr>
        <p:spPr>
          <a:xfrm>
            <a:off x="5515298" y="1596718"/>
            <a:ext cx="4320000" cy="2716256"/>
          </a:xfrm>
          <a:prstGeom prst="rect">
            <a:avLst/>
          </a:prstGeom>
          <a:noFill/>
        </p:spPr>
        <p:txBody>
          <a:bodyPr wrap="square" rtlCol="0">
            <a:spAutoFit/>
          </a:bodyPr>
          <a:lstStyle/>
          <a:p>
            <a:pPr marL="342891" indent="-342891">
              <a:lnSpc>
                <a:spcPct val="107000"/>
              </a:lnSpc>
              <a:spcAft>
                <a:spcPts val="800"/>
              </a:spcAft>
              <a:buFont typeface="Symbol" panose="05050102010706020507" pitchFamily="18" charset="2"/>
              <a:buChar char=""/>
            </a:pPr>
            <a:r>
              <a:rPr lang="sv-SE" sz="1200" b="1" i="1" dirty="0">
                <a:solidFill>
                  <a:schemeClr val="bg1"/>
                </a:solidFill>
                <a:latin typeface="Gill Sans MT" panose="020B0502020104020203" pitchFamily="34" charset="0"/>
                <a:ea typeface="Gill Sans MT" panose="020B0502020104020203" pitchFamily="34" charset="0"/>
                <a:cs typeface="Times New Roman" panose="02020603050405020304" pitchFamily="18" charset="0"/>
                <a:hlinkClick r:id="rId2"/>
              </a:rPr>
              <a:t>Utpekade LIS-områden ska nyttjas för nyproduktion</a:t>
            </a:r>
            <a:endParaRPr lang="sv-SE" sz="1200" dirty="0">
              <a:solidFill>
                <a:schemeClr val="bg1"/>
              </a:solidFill>
            </a:endParaRPr>
          </a:p>
          <a:p>
            <a:r>
              <a:rPr lang="sv-SE" sz="1200" dirty="0">
                <a:solidFill>
                  <a:schemeClr val="bg1"/>
                </a:solidFill>
              </a:rPr>
              <a:t>Näringslivet har återkommande pekat på vikten av attraktiva bostäder i naturnära läge. Fler sådana bostäder kan tillkomma genom nyproduktion i LIS-områden. Ett LIS-område redovisas i den kommunala översiktsplanen som lämpligt för landsbygdsutveckling i strandnära läge. Kommunen ska därför aktivt arbeta för att sådan nyproduktion ska genomföras.</a:t>
            </a:r>
          </a:p>
          <a:p>
            <a:endParaRPr lang="sv-SE" sz="1200" dirty="0">
              <a:solidFill>
                <a:schemeClr val="bg1"/>
              </a:solidFill>
            </a:endParaRPr>
          </a:p>
          <a:p>
            <a:endParaRPr lang="sv-SE" sz="1200" dirty="0">
              <a:solidFill>
                <a:schemeClr val="bg1"/>
              </a:solidFill>
            </a:endParaRPr>
          </a:p>
          <a:p>
            <a:pPr marL="285744" indent="-285744">
              <a:buFont typeface="Arial" panose="020B0604020202020204" pitchFamily="34" charset="0"/>
              <a:buChar char="•"/>
            </a:pPr>
            <a:endParaRPr lang="sv-SE" sz="11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1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1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100" dirty="0">
              <a:solidFill>
                <a:schemeClr val="bg1"/>
              </a:solidFill>
              <a:effectLst>
                <a:outerShdw blurRad="38100" dist="38100" dir="2700000" algn="tl">
                  <a:srgbClr val="000000">
                    <a:alpha val="43137"/>
                  </a:srgbClr>
                </a:outerShdw>
              </a:effectLst>
            </a:endParaRPr>
          </a:p>
          <a:p>
            <a:pPr marL="285744" indent="-285744">
              <a:buFont typeface="Arial" panose="020B0604020202020204" pitchFamily="34" charset="0"/>
              <a:buChar char="•"/>
            </a:pPr>
            <a:endParaRPr lang="sv-SE" sz="1100" dirty="0">
              <a:solidFill>
                <a:schemeClr val="bg1"/>
              </a:solidFill>
              <a:effectLst>
                <a:outerShdw blurRad="38100" dist="38100" dir="2700000" algn="tl">
                  <a:srgbClr val="000000">
                    <a:alpha val="43137"/>
                  </a:srgbClr>
                </a:outerShdw>
              </a:effectLst>
            </a:endParaRPr>
          </a:p>
        </p:txBody>
      </p:sp>
      <p:grpSp>
        <p:nvGrpSpPr>
          <p:cNvPr id="14" name="Grupp 13">
            <a:extLst>
              <a:ext uri="{C183D7F6-B498-43B3-948B-1728B52AA6E4}">
                <adec:decorative xmlns:adec="http://schemas.microsoft.com/office/drawing/2017/decorative" val="1"/>
              </a:ext>
            </a:extLst>
          </p:cNvPr>
          <p:cNvGrpSpPr/>
          <p:nvPr/>
        </p:nvGrpSpPr>
        <p:grpSpPr>
          <a:xfrm>
            <a:off x="135013" y="192415"/>
            <a:ext cx="540000" cy="540000"/>
            <a:chOff x="2369118" y="1484784"/>
            <a:chExt cx="1296144" cy="1296144"/>
          </a:xfrm>
        </p:grpSpPr>
        <p:sp>
          <p:nvSpPr>
            <p:cNvPr id="15" name="Ellips 14"/>
            <p:cNvSpPr/>
            <p:nvPr/>
          </p:nvSpPr>
          <p:spPr>
            <a:xfrm>
              <a:off x="2369118"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6" name="Bild 5" descr="Hus kontur">
              <a:extLst>
                <a:ext uri="{FF2B5EF4-FFF2-40B4-BE49-F238E27FC236}">
                  <a16:creationId xmlns:a16="http://schemas.microsoft.com/office/drawing/2014/main" id="{6A4D09E4-5C1B-58FA-2AC2-EE026240379B}"/>
                </a:ext>
              </a:extLst>
            </p:cNvPr>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35667" y="1755031"/>
              <a:ext cx="755650" cy="755650"/>
            </a:xfrm>
            <a:prstGeom prst="rect">
              <a:avLst/>
            </a:prstGeom>
          </p:spPr>
        </p:pic>
      </p:grpSp>
    </p:spTree>
    <p:extLst>
      <p:ext uri="{BB962C8B-B14F-4D97-AF65-F5344CB8AC3E}">
        <p14:creationId xmlns:p14="http://schemas.microsoft.com/office/powerpoint/2010/main" val="33903602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5474"/>
        </a:solidFill>
        <a:effectLst/>
      </p:bgPr>
    </p:bg>
    <p:spTree>
      <p:nvGrpSpPr>
        <p:cNvPr id="1" name=""/>
        <p:cNvGrpSpPr/>
        <p:nvPr/>
      </p:nvGrpSpPr>
      <p:grpSpPr>
        <a:xfrm>
          <a:off x="0" y="0"/>
          <a:ext cx="0" cy="0"/>
          <a:chOff x="0" y="0"/>
          <a:chExt cx="0" cy="0"/>
        </a:xfrm>
      </p:grpSpPr>
      <p:sp>
        <p:nvSpPr>
          <p:cNvPr id="44" name="textruta 43">
            <a:extLst>
              <a:ext uri="{C183D7F6-B498-43B3-948B-1728B52AA6E4}">
                <adec:decorative xmlns:adec="http://schemas.microsoft.com/office/drawing/2017/decorative" val="1"/>
              </a:ext>
            </a:extLst>
          </p:cNvPr>
          <p:cNvSpPr txBox="1"/>
          <p:nvPr/>
        </p:nvSpPr>
        <p:spPr>
          <a:xfrm>
            <a:off x="7747944" y="8310228"/>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Ett attraktivt hållbart samhälle</a:t>
            </a:r>
          </a:p>
        </p:txBody>
      </p:sp>
      <p:sp>
        <p:nvSpPr>
          <p:cNvPr id="45" name="textruta 44">
            <a:extLst>
              <a:ext uri="{C183D7F6-B498-43B3-948B-1728B52AA6E4}">
                <adec:decorative xmlns:adec="http://schemas.microsoft.com/office/drawing/2017/decorative" val="1"/>
              </a:ext>
            </a:extLst>
          </p:cNvPr>
          <p:cNvSpPr txBox="1"/>
          <p:nvPr/>
        </p:nvSpPr>
        <p:spPr>
          <a:xfrm>
            <a:off x="9476136" y="8999349"/>
            <a:ext cx="3456384" cy="369332"/>
          </a:xfrm>
          <a:prstGeom prst="rect">
            <a:avLst/>
          </a:prstGeom>
          <a:noFill/>
        </p:spPr>
        <p:txBody>
          <a:bodyPr wrap="square" rtlCol="0">
            <a:spAutoFit/>
          </a:bodyPr>
          <a:lstStyle/>
          <a:p>
            <a:r>
              <a:rPr lang="sv-SE" dirty="0">
                <a:solidFill>
                  <a:schemeClr val="bg1"/>
                </a:solidFill>
                <a:effectLst>
                  <a:outerShdw blurRad="38100" dist="38100" dir="2700000" algn="tl">
                    <a:srgbClr val="000000">
                      <a:alpha val="43137"/>
                    </a:srgbClr>
                  </a:outerShdw>
                </a:effectLst>
              </a:rPr>
              <a:t>En bra kvalitet i välfärden</a:t>
            </a:r>
          </a:p>
        </p:txBody>
      </p:sp>
      <p:sp>
        <p:nvSpPr>
          <p:cNvPr id="14" name="textruta 13"/>
          <p:cNvSpPr txBox="1"/>
          <p:nvPr/>
        </p:nvSpPr>
        <p:spPr>
          <a:xfrm>
            <a:off x="261368" y="342825"/>
            <a:ext cx="1736059" cy="276999"/>
          </a:xfrm>
          <a:prstGeom prst="rect">
            <a:avLst/>
          </a:prstGeom>
          <a:noFill/>
        </p:spPr>
        <p:txBody>
          <a:bodyPr wrap="square" rtlCol="0">
            <a:spAutoFit/>
          </a:bodyPr>
          <a:lstStyle/>
          <a:p>
            <a:pPr algn="ctr"/>
            <a:r>
              <a:rPr lang="sv-SE" sz="1200" dirty="0">
                <a:solidFill>
                  <a:schemeClr val="bg1"/>
                </a:solidFill>
                <a:effectLst>
                  <a:outerShdw blurRad="38100" dist="38100" dir="2700000" algn="tl">
                    <a:srgbClr val="000000">
                      <a:alpha val="43137"/>
                    </a:srgbClr>
                  </a:outerShdw>
                </a:effectLst>
              </a:rPr>
              <a:t>Bostäder</a:t>
            </a:r>
          </a:p>
        </p:txBody>
      </p:sp>
      <p:sp>
        <p:nvSpPr>
          <p:cNvPr id="30" name="Rektangel med rundade hörn 29"/>
          <p:cNvSpPr>
            <a:spLocks noGrp="1"/>
          </p:cNvSpPr>
          <p:nvPr>
            <p:ph type="title" idx="4294967295"/>
          </p:nvPr>
        </p:nvSpPr>
        <p:spPr>
          <a:xfrm>
            <a:off x="135013" y="1052737"/>
            <a:ext cx="7200800" cy="711043"/>
          </a:xfrm>
          <a:prstGeom prst="roundRect">
            <a:avLst/>
          </a:prstGeom>
          <a:noFill/>
          <a:ln>
            <a:noFill/>
            <a:prstDash/>
          </a:ln>
          <a:effectLst/>
        </p:spPr>
        <p:style>
          <a:lnRef idx="0">
            <a:scrgbClr r="0" g="0" b="0"/>
          </a:lnRef>
          <a:fillRef idx="0">
            <a:scrgbClr r="0" g="0" b="0"/>
          </a:fillRef>
          <a:effectRef idx="0">
            <a:scrgbClr r="0" g="0" b="0"/>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schemeClr val="bg1"/>
                </a:solidFill>
                <a:effectLst/>
                <a:uLnTx/>
                <a:uFillTx/>
                <a:latin typeface="+mn-lt"/>
                <a:ea typeface="+mn-ea"/>
                <a:cs typeface="+mn-cs"/>
              </a:rPr>
              <a:t>Läs mer i dessa styrdokument hur vi vill utveckla kommunens bostadsmarknad!</a:t>
            </a:r>
          </a:p>
        </p:txBody>
      </p:sp>
      <p:sp>
        <p:nvSpPr>
          <p:cNvPr id="2" name="textruta 1"/>
          <p:cNvSpPr txBox="1"/>
          <p:nvPr/>
        </p:nvSpPr>
        <p:spPr>
          <a:xfrm>
            <a:off x="413072" y="1674000"/>
            <a:ext cx="7807164" cy="5078313"/>
          </a:xfrm>
          <a:prstGeom prst="rect">
            <a:avLst/>
          </a:prstGeom>
          <a:noFill/>
        </p:spPr>
        <p:txBody>
          <a:bodyPr wrap="square" rtlCol="0">
            <a:spAutoFit/>
          </a:bodyPr>
          <a:lstStyle/>
          <a:p>
            <a:endParaRPr lang="sv-SE" dirty="0">
              <a:solidFill>
                <a:schemeClr val="bg1"/>
              </a:solidFill>
            </a:endParaRPr>
          </a:p>
          <a:p>
            <a:pPr marL="285744" indent="-285744">
              <a:buFont typeface="Arial" panose="020B0604020202020204" pitchFamily="34" charset="0"/>
              <a:buChar char="•"/>
            </a:pPr>
            <a:r>
              <a:rPr lang="sv-SE" dirty="0">
                <a:solidFill>
                  <a:schemeClr val="bg1"/>
                </a:solidFill>
                <a:hlinkClick r:id="rId2"/>
              </a:rPr>
              <a:t>Riktlinjer för bostadsförsörjning</a:t>
            </a:r>
            <a:endParaRPr lang="sv-SE" dirty="0">
              <a:solidFill>
                <a:schemeClr val="bg1"/>
              </a:solidFill>
            </a:endParaRPr>
          </a:p>
          <a:p>
            <a:pPr marL="285744" indent="-285744">
              <a:buFont typeface="Arial" panose="020B0604020202020204" pitchFamily="34" charset="0"/>
              <a:buChar char="•"/>
            </a:pPr>
            <a:endParaRPr lang="sv-SE" dirty="0">
              <a:solidFill>
                <a:schemeClr val="bg1"/>
              </a:solidFill>
            </a:endParaRPr>
          </a:p>
          <a:p>
            <a:pPr marL="285744" indent="-285744">
              <a:buFont typeface="Arial" panose="020B0604020202020204" pitchFamily="34" charset="0"/>
              <a:buChar char="•"/>
            </a:pPr>
            <a:r>
              <a:rPr lang="sv-SE" dirty="0">
                <a:solidFill>
                  <a:schemeClr val="bg1"/>
                </a:solidFill>
                <a:hlinkClick r:id="rId3"/>
              </a:rPr>
              <a:t>Kommunplan 2023-2026</a:t>
            </a:r>
            <a:endParaRPr lang="sv-SE" dirty="0">
              <a:solidFill>
                <a:schemeClr val="bg1"/>
              </a:solidFill>
            </a:endParaRPr>
          </a:p>
          <a:p>
            <a:endParaRPr lang="sv-SE" dirty="0">
              <a:solidFill>
                <a:schemeClr val="bg1"/>
              </a:solidFill>
            </a:endParaRPr>
          </a:p>
          <a:p>
            <a:pPr marL="285744" indent="-285744">
              <a:buFont typeface="Arial" panose="020B0604020202020204" pitchFamily="34" charset="0"/>
              <a:buChar char="•"/>
            </a:pPr>
            <a:r>
              <a:rPr lang="sv-SE" dirty="0">
                <a:solidFill>
                  <a:schemeClr val="bg1"/>
                </a:solidFill>
                <a:hlinkClick r:id="rId4"/>
              </a:rPr>
              <a:t>Översiktsplan ”ÖP16”</a:t>
            </a:r>
            <a:endParaRPr lang="sv-SE" dirty="0">
              <a:solidFill>
                <a:schemeClr val="bg1"/>
              </a:solidFill>
            </a:endParaRPr>
          </a:p>
          <a:p>
            <a:pPr marL="285744" indent="-285744">
              <a:buFont typeface="Arial" panose="020B0604020202020204" pitchFamily="34" charset="0"/>
              <a:buChar char="•"/>
            </a:pPr>
            <a:endParaRPr lang="sv-SE" dirty="0">
              <a:solidFill>
                <a:schemeClr val="bg1"/>
              </a:solidFill>
            </a:endParaRPr>
          </a:p>
          <a:p>
            <a:pPr marL="285744" indent="-285744">
              <a:buFont typeface="Arial" panose="020B0604020202020204" pitchFamily="34" charset="0"/>
              <a:buChar char="•"/>
            </a:pPr>
            <a:r>
              <a:rPr lang="sv-SE" dirty="0">
                <a:solidFill>
                  <a:schemeClr val="bg1"/>
                </a:solidFill>
                <a:hlinkClick r:id="rId5"/>
              </a:rPr>
              <a:t>Fördjupad översiktsplan Smålandsstenar Skeppshult</a:t>
            </a:r>
            <a:endParaRPr lang="sv-SE" dirty="0">
              <a:solidFill>
                <a:schemeClr val="bg1"/>
              </a:solidFill>
            </a:endParaRPr>
          </a:p>
          <a:p>
            <a:pPr marL="285744" indent="-285744">
              <a:buFont typeface="Arial" panose="020B0604020202020204" pitchFamily="34" charset="0"/>
              <a:buChar char="•"/>
            </a:pPr>
            <a:endParaRPr lang="sv-SE" dirty="0">
              <a:solidFill>
                <a:schemeClr val="bg1"/>
              </a:solidFill>
            </a:endParaRPr>
          </a:p>
          <a:p>
            <a:pPr marL="285744" indent="-285744">
              <a:buFont typeface="Arial" panose="020B0604020202020204" pitchFamily="34" charset="0"/>
              <a:buChar char="•"/>
            </a:pPr>
            <a:r>
              <a:rPr lang="sv-SE" dirty="0">
                <a:solidFill>
                  <a:schemeClr val="bg1"/>
                </a:solidFill>
              </a:rPr>
              <a:t>Fördjupad översiktsplan Gislaved Anderstorp (kommande)</a:t>
            </a:r>
          </a:p>
          <a:p>
            <a:pPr marL="285744" indent="-285744">
              <a:buFont typeface="Arial" panose="020B0604020202020204" pitchFamily="34" charset="0"/>
              <a:buChar char="•"/>
            </a:pPr>
            <a:endParaRPr lang="sv-SE" dirty="0">
              <a:solidFill>
                <a:schemeClr val="bg1"/>
              </a:solidFill>
            </a:endParaRPr>
          </a:p>
          <a:p>
            <a:pPr marL="285744" indent="-285744">
              <a:buFont typeface="Arial" panose="020B0604020202020204" pitchFamily="34" charset="0"/>
              <a:buChar char="•"/>
            </a:pPr>
            <a:r>
              <a:rPr lang="sv-SE" dirty="0">
                <a:solidFill>
                  <a:schemeClr val="bg1"/>
                </a:solidFill>
                <a:hlinkClick r:id="rId6"/>
              </a:rPr>
              <a:t>Idé och gestaltningsprogram </a:t>
            </a:r>
            <a:r>
              <a:rPr lang="sv-SE" i="1" dirty="0">
                <a:solidFill>
                  <a:schemeClr val="bg1"/>
                </a:solidFill>
                <a:hlinkClick r:id="rId6"/>
              </a:rPr>
              <a:t>Gislaved vision 2040 – mötesplats vid Nissan</a:t>
            </a:r>
            <a:endParaRPr lang="sv-SE" i="1" dirty="0">
              <a:solidFill>
                <a:schemeClr val="bg1"/>
              </a:solidFill>
            </a:endParaRPr>
          </a:p>
          <a:p>
            <a:pPr marL="285744" indent="-285744">
              <a:buFont typeface="Arial" panose="020B0604020202020204" pitchFamily="34" charset="0"/>
              <a:buChar char="•"/>
            </a:pPr>
            <a:endParaRPr lang="sv-SE" i="1" dirty="0">
              <a:solidFill>
                <a:schemeClr val="bg1"/>
              </a:solidFill>
            </a:endParaRPr>
          </a:p>
          <a:p>
            <a:pPr marL="285744" indent="-285744">
              <a:buFont typeface="Arial" panose="020B0604020202020204" pitchFamily="34" charset="0"/>
              <a:buChar char="•"/>
            </a:pPr>
            <a:r>
              <a:rPr lang="sv-SE" dirty="0">
                <a:solidFill>
                  <a:schemeClr val="bg1"/>
                </a:solidFill>
                <a:hlinkClick r:id="rId7"/>
              </a:rPr>
              <a:t>Visionen för Anderstorps centrum - Bro till bro</a:t>
            </a:r>
            <a:endParaRPr lang="sv-SE" dirty="0">
              <a:solidFill>
                <a:schemeClr val="bg1"/>
              </a:solidFill>
            </a:endParaRPr>
          </a:p>
          <a:p>
            <a:endParaRPr lang="sv-SE" i="1" dirty="0">
              <a:solidFill>
                <a:schemeClr val="bg1"/>
              </a:solidFill>
            </a:endParaRPr>
          </a:p>
          <a:p>
            <a:endParaRPr lang="sv-SE" dirty="0">
              <a:solidFill>
                <a:schemeClr val="bg1"/>
              </a:solidFill>
            </a:endParaRPr>
          </a:p>
          <a:p>
            <a:endParaRPr lang="sv-SE" dirty="0">
              <a:solidFill>
                <a:schemeClr val="bg1"/>
              </a:solidFill>
            </a:endParaRPr>
          </a:p>
          <a:p>
            <a:endParaRPr lang="sv-SE" dirty="0">
              <a:solidFill>
                <a:schemeClr val="bg1"/>
              </a:solidFill>
            </a:endParaRPr>
          </a:p>
        </p:txBody>
      </p:sp>
      <p:grpSp>
        <p:nvGrpSpPr>
          <p:cNvPr id="11" name="Grupp 10">
            <a:extLst>
              <a:ext uri="{C183D7F6-B498-43B3-948B-1728B52AA6E4}">
                <adec:decorative xmlns:adec="http://schemas.microsoft.com/office/drawing/2017/decorative" val="1"/>
              </a:ext>
            </a:extLst>
          </p:cNvPr>
          <p:cNvGrpSpPr/>
          <p:nvPr/>
        </p:nvGrpSpPr>
        <p:grpSpPr>
          <a:xfrm>
            <a:off x="135013" y="192415"/>
            <a:ext cx="540000" cy="540000"/>
            <a:chOff x="2369118" y="1484784"/>
            <a:chExt cx="1296144" cy="1296144"/>
          </a:xfrm>
        </p:grpSpPr>
        <p:sp>
          <p:nvSpPr>
            <p:cNvPr id="12" name="Ellips 11"/>
            <p:cNvSpPr/>
            <p:nvPr/>
          </p:nvSpPr>
          <p:spPr>
            <a:xfrm>
              <a:off x="2369118" y="1484784"/>
              <a:ext cx="1296144" cy="12961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effectLst>
                  <a:outerShdw blurRad="38100" dist="38100" dir="2700000" algn="tl">
                    <a:srgbClr val="000000">
                      <a:alpha val="43137"/>
                    </a:srgbClr>
                  </a:outerShdw>
                </a:effectLst>
              </a:endParaRPr>
            </a:p>
          </p:txBody>
        </p:sp>
        <p:pic>
          <p:nvPicPr>
            <p:cNvPr id="13" name="Bild 5" descr="Hus kontur">
              <a:extLst>
                <a:ext uri="{FF2B5EF4-FFF2-40B4-BE49-F238E27FC236}">
                  <a16:creationId xmlns:a16="http://schemas.microsoft.com/office/drawing/2014/main" id="{6A4D09E4-5C1B-58FA-2AC2-EE026240379B}"/>
                </a:ext>
              </a:extLst>
            </p:cNvPr>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635667" y="1755031"/>
              <a:ext cx="755650" cy="755650"/>
            </a:xfrm>
            <a:prstGeom prst="rect">
              <a:avLst/>
            </a:prstGeom>
          </p:spPr>
        </p:pic>
      </p:grpSp>
    </p:spTree>
    <p:extLst>
      <p:ext uri="{BB962C8B-B14F-4D97-AF65-F5344CB8AC3E}">
        <p14:creationId xmlns:p14="http://schemas.microsoft.com/office/powerpoint/2010/main" val="24160428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Start/avslutning">
  <a:themeElements>
    <a:clrScheme name="Gislaved 20">
      <a:dk1>
        <a:srgbClr val="000000"/>
      </a:dk1>
      <a:lt1>
        <a:srgbClr val="FFFFFF"/>
      </a:lt1>
      <a:dk2>
        <a:srgbClr val="6C6058"/>
      </a:dk2>
      <a:lt2>
        <a:srgbClr val="D8D8D8"/>
      </a:lt2>
      <a:accent1>
        <a:srgbClr val="00A8DC"/>
      </a:accent1>
      <a:accent2>
        <a:srgbClr val="E00068"/>
      </a:accent2>
      <a:accent3>
        <a:srgbClr val="58B030"/>
      </a:accent3>
      <a:accent4>
        <a:srgbClr val="FFD800"/>
      </a:accent4>
      <a:accent5>
        <a:srgbClr val="F4A4BC"/>
      </a:accent5>
      <a:accent6>
        <a:srgbClr val="006C50"/>
      </a:accent6>
      <a:hlink>
        <a:srgbClr val="0078A4"/>
      </a:hlink>
      <a:folHlink>
        <a:srgbClr val="EC6C04"/>
      </a:folHlink>
    </a:clrScheme>
    <a:fontScheme name="Gislaveds kommun">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 - Gislaveds kommun - liten text" id="{EBE6877F-1815-4F71-B28F-9053A0EA6C19}" vid="{777B3FE7-B2D0-41C9-B70C-5F74E33B9D24}"/>
    </a:ext>
  </a:extLst>
</a:theme>
</file>

<file path=ppt/theme/theme2.xml><?xml version="1.0" encoding="utf-8"?>
<a:theme xmlns:a="http://schemas.openxmlformats.org/drawingml/2006/main" name="Symbolsida">
  <a:themeElements>
    <a:clrScheme name="Anpassat 1">
      <a:dk1>
        <a:srgbClr val="000000"/>
      </a:dk1>
      <a:lt1>
        <a:srgbClr val="FFFFFF"/>
      </a:lt1>
      <a:dk2>
        <a:srgbClr val="6C6058"/>
      </a:dk2>
      <a:lt2>
        <a:srgbClr val="D8D8D8"/>
      </a:lt2>
      <a:accent1>
        <a:srgbClr val="00A8DC"/>
      </a:accent1>
      <a:accent2>
        <a:srgbClr val="E00068"/>
      </a:accent2>
      <a:accent3>
        <a:srgbClr val="58B030"/>
      </a:accent3>
      <a:accent4>
        <a:srgbClr val="FFD800"/>
      </a:accent4>
      <a:accent5>
        <a:srgbClr val="F4A4BC"/>
      </a:accent5>
      <a:accent6>
        <a:srgbClr val="006C50"/>
      </a:accent6>
      <a:hlink>
        <a:srgbClr val="FFFFFF"/>
      </a:hlink>
      <a:folHlink>
        <a:srgbClr val="EC6C04"/>
      </a:folHlink>
    </a:clrScheme>
    <a:fontScheme name="Anpassat 1">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 - Gislaveds kommun - liten text" id="{EBE6877F-1815-4F71-B28F-9053A0EA6C19}" vid="{21AA0CD2-9581-4F0E-8037-B6423EAE2FFB}"/>
    </a:ext>
  </a:extLst>
</a:theme>
</file>

<file path=ppt/theme/theme3.xml><?xml version="1.0" encoding="utf-8"?>
<a:theme xmlns:a="http://schemas.openxmlformats.org/drawingml/2006/main" name="1_Symbolsida">
  <a:themeElements>
    <a:clrScheme name="Gislaved 20">
      <a:dk1>
        <a:srgbClr val="000000"/>
      </a:dk1>
      <a:lt1>
        <a:srgbClr val="FFFFFF"/>
      </a:lt1>
      <a:dk2>
        <a:srgbClr val="6C6058"/>
      </a:dk2>
      <a:lt2>
        <a:srgbClr val="D8D8D8"/>
      </a:lt2>
      <a:accent1>
        <a:srgbClr val="00A8DC"/>
      </a:accent1>
      <a:accent2>
        <a:srgbClr val="E00068"/>
      </a:accent2>
      <a:accent3>
        <a:srgbClr val="58B030"/>
      </a:accent3>
      <a:accent4>
        <a:srgbClr val="FFD800"/>
      </a:accent4>
      <a:accent5>
        <a:srgbClr val="F4A4BC"/>
      </a:accent5>
      <a:accent6>
        <a:srgbClr val="006C50"/>
      </a:accent6>
      <a:hlink>
        <a:srgbClr val="0078A4"/>
      </a:hlink>
      <a:folHlink>
        <a:srgbClr val="EC6C04"/>
      </a:folHlink>
    </a:clrScheme>
    <a:fontScheme name="Gislaveds kommun">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 - Gislaveds kommun - liten text" id="{EBE6877F-1815-4F71-B28F-9053A0EA6C19}" vid="{1DBFB3DA-F5DA-4698-896A-788495286B3F}"/>
    </a:ext>
  </a:extLst>
</a:theme>
</file>

<file path=ppt/theme/theme4.xml><?xml version="1.0" encoding="utf-8"?>
<a:theme xmlns:a="http://schemas.openxmlformats.org/drawingml/2006/main" name="2_Symbolsida">
  <a:themeElements>
    <a:clrScheme name="Gislaved 20">
      <a:dk1>
        <a:srgbClr val="000000"/>
      </a:dk1>
      <a:lt1>
        <a:srgbClr val="FFFFFF"/>
      </a:lt1>
      <a:dk2>
        <a:srgbClr val="6C6058"/>
      </a:dk2>
      <a:lt2>
        <a:srgbClr val="D8D8D8"/>
      </a:lt2>
      <a:accent1>
        <a:srgbClr val="00A8DC"/>
      </a:accent1>
      <a:accent2>
        <a:srgbClr val="E00068"/>
      </a:accent2>
      <a:accent3>
        <a:srgbClr val="58B030"/>
      </a:accent3>
      <a:accent4>
        <a:srgbClr val="FFD800"/>
      </a:accent4>
      <a:accent5>
        <a:srgbClr val="F4A4BC"/>
      </a:accent5>
      <a:accent6>
        <a:srgbClr val="006C50"/>
      </a:accent6>
      <a:hlink>
        <a:srgbClr val="0078A4"/>
      </a:hlink>
      <a:folHlink>
        <a:srgbClr val="EC6C04"/>
      </a:folHlink>
    </a:clrScheme>
    <a:fontScheme name="Gislaveds kommun">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 - Gislaveds kommun - liten text" id="{EBE6877F-1815-4F71-B28F-9053A0EA6C19}" vid="{A9DCC028-2F0F-43C0-9ED4-EAFEA37B5351}"/>
    </a:ext>
  </a:ext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 - Gislaveds kommun - liten text</Template>
  <TotalTime>33247</TotalTime>
  <Words>2834</Words>
  <Application>Microsoft Office PowerPoint</Application>
  <PresentationFormat>Bredbild</PresentationFormat>
  <Paragraphs>347</Paragraphs>
  <Slides>24</Slides>
  <Notes>1</Notes>
  <HiddenSlides>0</HiddenSlides>
  <MMClips>0</MMClips>
  <ScaleCrop>false</ScaleCrop>
  <HeadingPairs>
    <vt:vector size="6" baseType="variant">
      <vt:variant>
        <vt:lpstr>Använt teckensnitt</vt:lpstr>
      </vt:variant>
      <vt:variant>
        <vt:i4>6</vt:i4>
      </vt:variant>
      <vt:variant>
        <vt:lpstr>Tema</vt:lpstr>
      </vt:variant>
      <vt:variant>
        <vt:i4>4</vt:i4>
      </vt:variant>
      <vt:variant>
        <vt:lpstr>Bildrubriker</vt:lpstr>
      </vt:variant>
      <vt:variant>
        <vt:i4>24</vt:i4>
      </vt:variant>
    </vt:vector>
  </HeadingPairs>
  <TitlesOfParts>
    <vt:vector size="34" baseType="lpstr">
      <vt:lpstr>Arial</vt:lpstr>
      <vt:lpstr>Calibri</vt:lpstr>
      <vt:lpstr>Courier New</vt:lpstr>
      <vt:lpstr>Gill Sans MT</vt:lpstr>
      <vt:lpstr>Symbol</vt:lpstr>
      <vt:lpstr>Wingdings</vt:lpstr>
      <vt:lpstr>Start/avslutning</vt:lpstr>
      <vt:lpstr>Symbolsida</vt:lpstr>
      <vt:lpstr>1_Symbolsida</vt:lpstr>
      <vt:lpstr>2_Symbolsida</vt:lpstr>
      <vt:lpstr>Överblick över den kommunala målbilden</vt:lpstr>
      <vt:lpstr>Ett dokument för att ge en överblick över den kommunala målbilden</vt:lpstr>
      <vt:lpstr>Platsens attraktivitet</vt:lpstr>
      <vt:lpstr>Vad har vi identifierat som viktigt för näringslivet?</vt:lpstr>
      <vt:lpstr>Läs mer i dessa styrdokument hur vi vill utveckla kommunens attraktivitet!</vt:lpstr>
      <vt:lpstr>Bostäder</vt:lpstr>
      <vt:lpstr>Vad har vi identifierat som viktigt för näringslivet?</vt:lpstr>
      <vt:lpstr>Vad har vi identifierat som viktigt för näringslivet?</vt:lpstr>
      <vt:lpstr>Läs mer i dessa styrdokument hur vi vill utveckla kommunens bostadsmarknad!</vt:lpstr>
      <vt:lpstr>Infrastruktur, bebyggelse och markfrågor</vt:lpstr>
      <vt:lpstr>Vad har vi identifierat som viktigt för näringslivet?</vt:lpstr>
      <vt:lpstr>Vad har vi identifierat som viktigt för näringslivet?</vt:lpstr>
      <vt:lpstr>Vad har vi identifierat som viktigt för näringslivet?</vt:lpstr>
      <vt:lpstr>Läs mer i dessa styrdokument hur vi vill utveckla kommunens infrastruktur, bebyggelse och mark!</vt:lpstr>
      <vt:lpstr>Utbildning</vt:lpstr>
      <vt:lpstr>Vad har vi identifierat som viktigt för näringslivet?</vt:lpstr>
      <vt:lpstr>Läs mer i dessa styrdokument hur vi vill utveckla kommunens utbildningar!</vt:lpstr>
      <vt:lpstr>Kommunal service och myndighetsutövning</vt:lpstr>
      <vt:lpstr>Vad har vi identifierat som viktigt för näringslivet?</vt:lpstr>
      <vt:lpstr>Läs mer i dessa styrdokument hur vi vill utveckla kommunens service och myndighetsutövning!</vt:lpstr>
      <vt:lpstr>Social, ekonomisk och ekologisk hållbarhet</vt:lpstr>
      <vt:lpstr>Vad har vi identifierat som viktigt för näringslivet?</vt:lpstr>
      <vt:lpstr>Vad har vi identifierat som viktigt för näringslivet?</vt:lpstr>
      <vt:lpstr>Vad har vi identifierat som viktigt för näringslivet?</vt:lpstr>
    </vt:vector>
  </TitlesOfParts>
  <Company>Gislaveds kommun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Presentationsmall 16:9</dc:title>
  <dc:creator>Tomas Gustavsson</dc:creator>
  <cp:lastModifiedBy>Jessica Kjellström</cp:lastModifiedBy>
  <cp:revision>386</cp:revision>
  <cp:lastPrinted>2024-01-09T08:47:01Z</cp:lastPrinted>
  <dcterms:created xsi:type="dcterms:W3CDTF">2023-09-18T13:54:43Z</dcterms:created>
  <dcterms:modified xsi:type="dcterms:W3CDTF">2026-01-27T07:32:05Z</dcterms:modified>
</cp:coreProperties>
</file>